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oming Soon" panose="020B0604020202020204" charset="0"/>
      <p:regular r:id="rId45"/>
    </p:embeddedFont>
    <p:embeddedFont>
      <p:font typeface="Georgia" panose="02040502050405020303" pitchFamily="18" charset="0"/>
      <p:regular r:id="rId46"/>
      <p:bold r:id="rId47"/>
      <p:italic r:id="rId48"/>
      <p:boldItalic r:id="rId49"/>
    </p:embeddedFont>
    <p:embeddedFont>
      <p:font typeface="Luckiest Guy" panose="020B0604020202020204" charset="0"/>
      <p:regular r:id="rId50"/>
    </p:embeddedFont>
    <p:embeddedFont>
      <p:font typeface="Trebuchet MS" panose="020B0603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i6g00LPIA8TbK0kMXCJZ/CsI5T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bookriot.com/mary-oliver-poems/#:~:text=Much%20of%20Mary%20Oliver's%20poetry,to%20Oliver's%20idea%20of%20God"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poets.org/poems/william-wordsworth" TargetMode="External"/><Relationship Id="rId4" Type="http://schemas.openxmlformats.org/officeDocument/2006/relationships/hyperlink" Target="https://www.masterpiece-of-japanese-culture.com/literatures-and-poems/famous-haiku-poems-matsuo-basho"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rive.google.com/drive/folders/1hqc9m6NczHTmTrBEWuP94KGLpVJ7AmlK?usp=shar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55c5e6c41_0_5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955c5e6c41_0_5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955c5e6c41_0_5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cb5796072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cb5796072_0_2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was the last part of the water cycle you’ve seen?</a:t>
            </a:r>
            <a:endParaRPr>
              <a:solidFill>
                <a:srgbClr val="741B47"/>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cb5796072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cb5796072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Have students rub two rocks together. See the little flakes coming off? That is weathering, </a:t>
            </a:r>
            <a:endParaRPr>
              <a:solidFill>
                <a:srgbClr val="741B47"/>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cb5796072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cb5796072_0_2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Insects and amphibians have life cycles that contain metamorphosis (quick and abrupt changes). Students may see some of these species and their different stages of metamorphosis at camp such California Newts, California Giant Salamanders, butterflies, and dragonflies.</a:t>
            </a:r>
            <a:endParaRPr>
              <a:solidFill>
                <a:srgbClr val="741B47"/>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cb5796072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cb5796072_0_2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cb5796072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dcb5796072_0_2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Students will observe food webs in the Redwood forest, tidepools, and creek during residential program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f01af9872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f01af98727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Focus is what is an ecosystem+foodwebs, how energy moves through habitat/ecosystem</a:t>
            </a:r>
            <a:endParaRPr/>
          </a:p>
          <a:p>
            <a:pPr marL="0" lvl="0" indent="0" algn="l" rtl="0">
              <a:spcBef>
                <a:spcPts val="0"/>
              </a:spcBef>
              <a:spcAft>
                <a:spcPts val="0"/>
              </a:spcAft>
              <a:buNone/>
            </a:pPr>
            <a:r>
              <a:rPr lang="en-US"/>
              <a:t>Biological community: group of living things: plants, animals, algae</a:t>
            </a:r>
            <a:endParaRPr/>
          </a:p>
          <a:p>
            <a:pPr marL="0" lvl="0" indent="0" algn="l" rtl="0">
              <a:spcBef>
                <a:spcPts val="0"/>
              </a:spcBef>
              <a:spcAft>
                <a:spcPts val="0"/>
              </a:spcAft>
              <a:buNone/>
            </a:pPr>
            <a:r>
              <a:rPr lang="en-US"/>
              <a:t>Water, soil, air, minerals</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6d40271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6d40271e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Interdependence: How living (biotic) and non-living (abiotic) depend on each other.  How everything connects to everything.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01af9872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f01af9872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Human Community</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cb5796072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dcb5796072_0_2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Interdependence: How living (biotic) and non-living (abiotic) depend on each other.  How everything connects to everything.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6d40271e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6d40271e2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Interdependence: How living (biotic) and non-living (abiotic) depend on each other.  How everything connects to everything.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6d40271e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6d40271e2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Interdependence: How living (biotic) and non-living (abiotic) depend on each other.  How everything connects to everything.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be2678d91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31" name="Google Shape;331;gbe2678d91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a9bbaf927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39" name="Google Shape;339;gda9bbaf92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e2678d919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47" name="Google Shape;347;gbe2678d919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e2678d919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blanket fort- https://prettyprovidence.com/how-to-build-blanket-fort-tips-tricks/</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55" name="Google Shape;355;gbe2678d919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a9bbaf92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63" name="Google Shape;363;gda9bbaf9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da9bbaf92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71" name="Google Shape;371;gda9bbaf92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da9bbaf92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79" name="Google Shape;379;gda9bbaf92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a9bbaf92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87" name="Google Shape;387;gda9bbaf92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a9bbaf927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395" name="Google Shape;395;gda9bbaf927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77ae60568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a77ae60568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be2678d91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03" name="Google Shape;403;gbe2678d91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be2678d919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11" name="Google Shape;411;gbe2678d91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e2678d91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 </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19" name="Google Shape;419;gbe2678d91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be2678d919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rgbClr val="FFFF00"/>
                </a:highlight>
                <a:latin typeface="Trebuchet MS"/>
                <a:ea typeface="Trebuchet MS"/>
                <a:cs typeface="Trebuchet MS"/>
                <a:sym typeface="Trebuchet MS"/>
              </a:rPr>
              <a:t> Mary Oliver:</a:t>
            </a:r>
            <a:endParaRPr sz="1000">
              <a:highlight>
                <a:srgbClr val="FFFF00"/>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u="sng">
                <a:solidFill>
                  <a:schemeClr val="hlink"/>
                </a:solidFill>
                <a:highlight>
                  <a:schemeClr val="lt1"/>
                </a:highlight>
                <a:latin typeface="Trebuchet MS"/>
                <a:ea typeface="Trebuchet MS"/>
                <a:cs typeface="Trebuchet MS"/>
                <a:sym typeface="Trebuchet MS"/>
                <a:hlinkClick r:id="rId3"/>
              </a:rPr>
              <a:t>https://bookriot.com/mary-oliver-poems/#:~:text=Much%20of%20Mary%20Oliver's%20poetry,to%20Oliver's%20idea%20of%20God</a:t>
            </a: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a:highlight>
                  <a:srgbClr val="FFFF00"/>
                </a:highlight>
                <a:latin typeface="Trebuchet MS"/>
                <a:ea typeface="Trebuchet MS"/>
                <a:cs typeface="Trebuchet MS"/>
                <a:sym typeface="Trebuchet MS"/>
              </a:rPr>
              <a:t>Matsuo Bashō:</a:t>
            </a:r>
            <a:endParaRPr sz="1000">
              <a:highlight>
                <a:srgbClr val="FFFF00"/>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u="sng">
                <a:solidFill>
                  <a:schemeClr val="hlink"/>
                </a:solidFill>
                <a:highlight>
                  <a:schemeClr val="lt1"/>
                </a:highlight>
                <a:latin typeface="Trebuchet MS"/>
                <a:ea typeface="Trebuchet MS"/>
                <a:cs typeface="Trebuchet MS"/>
                <a:sym typeface="Trebuchet MS"/>
                <a:hlinkClick r:id="rId4"/>
              </a:rPr>
              <a:t>https://www.masterpiece-of-japanese-culture.com/literatures-and-poems/famous-haiku-poems-matsuo-basho</a:t>
            </a: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a:highlight>
                  <a:srgbClr val="FFFF00"/>
                </a:highlight>
                <a:latin typeface="Trebuchet MS"/>
                <a:ea typeface="Trebuchet MS"/>
                <a:cs typeface="Trebuchet MS"/>
                <a:sym typeface="Trebuchet MS"/>
              </a:rPr>
              <a:t>William Wordsworth:</a:t>
            </a:r>
            <a:endParaRPr sz="1000">
              <a:highlight>
                <a:srgbClr val="FFFF00"/>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000" u="sng">
                <a:solidFill>
                  <a:schemeClr val="hlink"/>
                </a:solidFill>
                <a:highlight>
                  <a:schemeClr val="lt1"/>
                </a:highlight>
                <a:latin typeface="Trebuchet MS"/>
                <a:ea typeface="Trebuchet MS"/>
                <a:cs typeface="Trebuchet MS"/>
                <a:sym typeface="Trebuchet MS"/>
                <a:hlinkClick r:id="rId5"/>
              </a:rPr>
              <a:t>https://poets.org/poems/william-wordsworth</a:t>
            </a: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27" name="Google Shape;427;gbe2678d91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e2678d919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highlight>
                  <a:schemeClr val="lt1"/>
                </a:highlight>
                <a:latin typeface="Trebuchet MS"/>
                <a:ea typeface="Trebuchet MS"/>
                <a:cs typeface="Trebuchet MS"/>
                <a:sym typeface="Trebuchet MS"/>
              </a:rPr>
              <a:t>The naturalists will NOT be using these materials, these are suggestions for you and your class!</a:t>
            </a:r>
            <a:endParaRPr sz="200">
              <a:solidFill>
                <a:srgbClr val="010101"/>
              </a:solidFill>
              <a:highlight>
                <a:srgbClr val="FFFFFF"/>
              </a:highlight>
              <a:latin typeface="Trebuchet MS"/>
              <a:ea typeface="Trebuchet MS"/>
              <a:cs typeface="Trebuchet MS"/>
              <a:sym typeface="Trebuchet MS"/>
            </a:endParaRPr>
          </a:p>
          <a:p>
            <a:pPr marL="0" lvl="0" indent="0" algn="l" rtl="0">
              <a:lnSpc>
                <a:spcPct val="130000"/>
              </a:lnSpc>
              <a:spcBef>
                <a:spcPts val="6900"/>
              </a:spcBef>
              <a:spcAft>
                <a:spcPts val="1300"/>
              </a:spcAft>
              <a:buSzPts val="1100"/>
              <a:buNone/>
            </a:pPr>
            <a:endParaRPr sz="900">
              <a:solidFill>
                <a:srgbClr val="010101"/>
              </a:solidFill>
              <a:highlight>
                <a:srgbClr val="FFFFFF"/>
              </a:highlight>
              <a:latin typeface="Trebuchet MS"/>
              <a:ea typeface="Trebuchet MS"/>
              <a:cs typeface="Trebuchet MS"/>
              <a:sym typeface="Trebuchet MS"/>
            </a:endParaRPr>
          </a:p>
        </p:txBody>
      </p:sp>
      <p:sp>
        <p:nvSpPr>
          <p:cNvPr id="435" name="Google Shape;435;gbe2678d919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bd91bf546b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highlight>
                <a:schemeClr val="lt1"/>
              </a:highlight>
              <a:latin typeface="Trebuchet MS"/>
              <a:ea typeface="Trebuchet MS"/>
              <a:cs typeface="Trebuchet MS"/>
              <a:sym typeface="Trebuchet MS"/>
            </a:endParaRPr>
          </a:p>
          <a:p>
            <a:pPr marL="0" lvl="0" indent="0" algn="l" rtl="0">
              <a:lnSpc>
                <a:spcPct val="130000"/>
              </a:lnSpc>
              <a:spcBef>
                <a:spcPts val="500"/>
              </a:spcBef>
              <a:spcAft>
                <a:spcPts val="0"/>
              </a:spcAft>
              <a:buSzPts val="1100"/>
              <a:buNone/>
            </a:pPr>
            <a:r>
              <a:rPr lang="en-US">
                <a:solidFill>
                  <a:srgbClr val="010101"/>
                </a:solidFill>
                <a:highlight>
                  <a:srgbClr val="FFFF00"/>
                </a:highlight>
                <a:latin typeface="Trebuchet MS"/>
                <a:ea typeface="Trebuchet MS"/>
                <a:cs typeface="Trebuchet MS"/>
                <a:sym typeface="Trebuchet MS"/>
              </a:rPr>
              <a:t>Link for Town Hall Documents </a:t>
            </a:r>
            <a:endParaRPr>
              <a:solidFill>
                <a:srgbClr val="010101"/>
              </a:solidFill>
              <a:highlight>
                <a:srgbClr val="FFFF00"/>
              </a:highlight>
              <a:latin typeface="Trebuchet MS"/>
              <a:ea typeface="Trebuchet MS"/>
              <a:cs typeface="Trebuchet MS"/>
              <a:sym typeface="Trebuchet MS"/>
            </a:endParaRPr>
          </a:p>
          <a:p>
            <a:pPr marL="0" lvl="0" indent="0" algn="l" rtl="0">
              <a:lnSpc>
                <a:spcPct val="130000"/>
              </a:lnSpc>
              <a:spcBef>
                <a:spcPts val="500"/>
              </a:spcBef>
              <a:spcAft>
                <a:spcPts val="0"/>
              </a:spcAft>
              <a:buSzPts val="1100"/>
              <a:buNone/>
            </a:pPr>
            <a:r>
              <a:rPr lang="en-US" sz="1100" u="sng">
                <a:solidFill>
                  <a:schemeClr val="hlink"/>
                </a:solidFill>
                <a:highlight>
                  <a:srgbClr val="FFFFFF"/>
                </a:highlight>
                <a:latin typeface="Arial"/>
                <a:ea typeface="Arial"/>
                <a:cs typeface="Arial"/>
                <a:sym typeface="Arial"/>
                <a:hlinkClick r:id="rId3"/>
              </a:rPr>
              <a:t>https://drive.google.com/drive/folders/1hqc9m6NczHTmTrBEWuP94KGLpVJ7AmlK?usp=sharing</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30000"/>
              </a:lnSpc>
              <a:spcBef>
                <a:spcPts val="500"/>
              </a:spcBef>
              <a:spcAft>
                <a:spcPts val="0"/>
              </a:spcAft>
              <a:buSzPts val="1100"/>
              <a:buNone/>
            </a:pPr>
            <a:endParaRPr sz="110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rgbClr val="222222"/>
                </a:solidFill>
                <a:highlight>
                  <a:srgbClr val="FFFF00"/>
                </a:highlight>
                <a:latin typeface="Trebuchet MS"/>
                <a:ea typeface="Trebuchet MS"/>
                <a:cs typeface="Trebuchet MS"/>
                <a:sym typeface="Trebuchet MS"/>
              </a:rPr>
              <a:t>As for alternatives solutions,</a:t>
            </a:r>
            <a:r>
              <a:rPr lang="en-US" sz="1100">
                <a:solidFill>
                  <a:srgbClr val="222222"/>
                </a:solidFill>
                <a:highlight>
                  <a:schemeClr val="lt1"/>
                </a:highlight>
                <a:latin typeface="Trebuchet MS"/>
                <a:ea typeface="Trebuchet MS"/>
                <a:cs typeface="Trebuchet MS"/>
                <a:sym typeface="Trebuchet MS"/>
              </a:rPr>
              <a:t> during town hall we've typically let kids tap into their own creative ideas if they don't want to vote for the project, but a few that come to mind that would preserve the project's intended goal of reducing emissions:</a:t>
            </a:r>
            <a:endParaRPr sz="1100">
              <a:solidFill>
                <a:srgbClr val="222222"/>
              </a:solidFill>
              <a:highlight>
                <a:schemeClr val="lt1"/>
              </a:highlight>
              <a:latin typeface="Trebuchet MS"/>
              <a:ea typeface="Trebuchet MS"/>
              <a:cs typeface="Trebuchet MS"/>
              <a:sym typeface="Trebuchet MS"/>
            </a:endParaRPr>
          </a:p>
          <a:p>
            <a:pPr marL="914400" lvl="1" indent="-298450" algn="l" rtl="0">
              <a:lnSpc>
                <a:spcPct val="100000"/>
              </a:lnSpc>
              <a:spcBef>
                <a:spcPts val="0"/>
              </a:spcBef>
              <a:spcAft>
                <a:spcPts val="0"/>
              </a:spcAft>
              <a:buClr>
                <a:srgbClr val="222222"/>
              </a:buClr>
              <a:buSzPts val="1100"/>
              <a:buFont typeface="Trebuchet MS"/>
              <a:buChar char="○"/>
            </a:pPr>
            <a:r>
              <a:rPr lang="en-US" sz="1100">
                <a:solidFill>
                  <a:srgbClr val="222222"/>
                </a:solidFill>
                <a:highlight>
                  <a:schemeClr val="lt1"/>
                </a:highlight>
                <a:latin typeface="Trebuchet MS"/>
                <a:ea typeface="Trebuchet MS"/>
                <a:cs typeface="Trebuchet MS"/>
                <a:sym typeface="Trebuchet MS"/>
              </a:rPr>
              <a:t>Wind farm at the marsh or elsewhere</a:t>
            </a:r>
            <a:endParaRPr sz="1100">
              <a:solidFill>
                <a:srgbClr val="222222"/>
              </a:solidFill>
              <a:highlight>
                <a:schemeClr val="lt1"/>
              </a:highlight>
              <a:latin typeface="Trebuchet MS"/>
              <a:ea typeface="Trebuchet MS"/>
              <a:cs typeface="Trebuchet MS"/>
              <a:sym typeface="Trebuchet MS"/>
            </a:endParaRPr>
          </a:p>
          <a:p>
            <a:pPr marL="914400" lvl="1" indent="-298450" algn="l" rtl="0">
              <a:lnSpc>
                <a:spcPct val="100000"/>
              </a:lnSpc>
              <a:spcBef>
                <a:spcPts val="0"/>
              </a:spcBef>
              <a:spcAft>
                <a:spcPts val="0"/>
              </a:spcAft>
              <a:buClr>
                <a:srgbClr val="222222"/>
              </a:buClr>
              <a:buSzPts val="1100"/>
              <a:buFont typeface="Trebuchet MS"/>
              <a:buChar char="○"/>
            </a:pPr>
            <a:r>
              <a:rPr lang="en-US" sz="1100">
                <a:solidFill>
                  <a:srgbClr val="222222"/>
                </a:solidFill>
                <a:highlight>
                  <a:schemeClr val="lt1"/>
                </a:highlight>
                <a:latin typeface="Trebuchet MS"/>
                <a:ea typeface="Trebuchet MS"/>
                <a:cs typeface="Trebuchet MS"/>
                <a:sym typeface="Trebuchet MS"/>
              </a:rPr>
              <a:t>Solar farm at the marsh or elsewhere</a:t>
            </a:r>
            <a:endParaRPr sz="1100">
              <a:solidFill>
                <a:srgbClr val="222222"/>
              </a:solidFill>
              <a:highlight>
                <a:schemeClr val="lt1"/>
              </a:highlight>
              <a:latin typeface="Trebuchet MS"/>
              <a:ea typeface="Trebuchet MS"/>
              <a:cs typeface="Trebuchet MS"/>
              <a:sym typeface="Trebuchet MS"/>
            </a:endParaRPr>
          </a:p>
          <a:p>
            <a:pPr marL="914400" lvl="1" indent="-298450" algn="l" rtl="0">
              <a:lnSpc>
                <a:spcPct val="100000"/>
              </a:lnSpc>
              <a:spcBef>
                <a:spcPts val="0"/>
              </a:spcBef>
              <a:spcAft>
                <a:spcPts val="0"/>
              </a:spcAft>
              <a:buClr>
                <a:srgbClr val="222222"/>
              </a:buClr>
              <a:buSzPts val="1100"/>
              <a:buFont typeface="Trebuchet MS"/>
              <a:buChar char="○"/>
            </a:pPr>
            <a:r>
              <a:rPr lang="en-US" sz="1100">
                <a:solidFill>
                  <a:srgbClr val="222222"/>
                </a:solidFill>
                <a:highlight>
                  <a:schemeClr val="lt1"/>
                </a:highlight>
                <a:latin typeface="Trebuchet MS"/>
                <a:ea typeface="Trebuchet MS"/>
                <a:cs typeface="Trebuchet MS"/>
                <a:sym typeface="Trebuchet MS"/>
              </a:rPr>
              <a:t>Convert neighboring farms to more sustainable (agroecology) models </a:t>
            </a:r>
            <a:endParaRPr sz="1100">
              <a:solidFill>
                <a:srgbClr val="222222"/>
              </a:solidFill>
              <a:highlight>
                <a:schemeClr val="lt1"/>
              </a:highlight>
              <a:latin typeface="Trebuchet MS"/>
              <a:ea typeface="Trebuchet MS"/>
              <a:cs typeface="Trebuchet MS"/>
              <a:sym typeface="Trebuchet MS"/>
            </a:endParaRPr>
          </a:p>
          <a:p>
            <a:pPr marL="914400" lvl="1" indent="-298450" algn="l" rtl="0">
              <a:lnSpc>
                <a:spcPct val="100000"/>
              </a:lnSpc>
              <a:spcBef>
                <a:spcPts val="0"/>
              </a:spcBef>
              <a:spcAft>
                <a:spcPts val="0"/>
              </a:spcAft>
              <a:buClr>
                <a:srgbClr val="222222"/>
              </a:buClr>
              <a:buSzPts val="1100"/>
              <a:buFont typeface="Trebuchet MS"/>
              <a:buChar char="○"/>
            </a:pPr>
            <a:r>
              <a:rPr lang="en-US" sz="1100">
                <a:solidFill>
                  <a:srgbClr val="222222"/>
                </a:solidFill>
                <a:highlight>
                  <a:schemeClr val="lt1"/>
                </a:highlight>
                <a:latin typeface="Trebuchet MS"/>
                <a:ea typeface="Trebuchet MS"/>
                <a:cs typeface="Trebuchet MS"/>
                <a:sym typeface="Trebuchet MS"/>
              </a:rPr>
              <a:t>Community organizing to pressure local government to make climate-informed policy decisions (maybe a little heady for 5th graders, but would be cool to get them thinking about organizing in some way!)</a:t>
            </a:r>
            <a:endParaRPr sz="1100">
              <a:solidFill>
                <a:srgbClr val="222222"/>
              </a:solidFill>
              <a:highlight>
                <a:srgbClr val="FFFFFF"/>
              </a:highlight>
              <a:latin typeface="Arial"/>
              <a:ea typeface="Arial"/>
              <a:cs typeface="Arial"/>
              <a:sym typeface="Arial"/>
            </a:endParaRPr>
          </a:p>
        </p:txBody>
      </p:sp>
      <p:sp>
        <p:nvSpPr>
          <p:cNvPr id="443" name="Google Shape;443;gbd91bf546b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bd91bf546b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bd91bf546b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bd91bf546b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d275a349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bd275a349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d275a349b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bd275a349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cb579607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cb5796072_0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Char char="●"/>
            </a:pPr>
            <a:r>
              <a:rPr lang="en-US"/>
              <a:t>Behavior vs. physical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cb579607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cb5796072_0_2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rgbClr val="741B47"/>
              </a:buClr>
              <a:buSzPts val="1400"/>
              <a:buChar char="●"/>
            </a:pPr>
            <a:r>
              <a:rPr lang="en-US">
                <a:solidFill>
                  <a:srgbClr val="741B47"/>
                </a:solidFill>
              </a:rPr>
              <a:t>Creature Feature activity </a:t>
            </a:r>
            <a:endParaRPr>
              <a:solidFill>
                <a:srgbClr val="741B47"/>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cb579607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cb5796072_0_2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Char char="●"/>
            </a:pPr>
            <a:r>
              <a:rPr lang="en-US"/>
              <a:t>Students will get to spend time in the Redwoods learning about their adaptations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cb5796072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cb5796072_0_2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chemeClr val="dk1"/>
              </a:buClr>
              <a:buSzPts val="1400"/>
              <a:buChar char="●"/>
            </a:pPr>
            <a:r>
              <a:rPr lang="en-US"/>
              <a:t>Video showing Redwoods response to fire after the 2020 CZU fire in Big Basin State Park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 name="Google Shape;21;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rgbClr val="FFFFFF"/>
        </a:solidFill>
        <a:effectLst/>
      </p:bgPr>
    </p:bg>
    <p:spTree>
      <p:nvGrpSpPr>
        <p:cNvPr id="1" name="Shape 93"/>
        <p:cNvGrpSpPr/>
        <p:nvPr/>
      </p:nvGrpSpPr>
      <p:grpSpPr>
        <a:xfrm>
          <a:off x="0" y="0"/>
          <a:ext cx="0" cy="0"/>
          <a:chOff x="0" y="0"/>
          <a:chExt cx="0" cy="0"/>
        </a:xfrm>
      </p:grpSpPr>
      <p:sp>
        <p:nvSpPr>
          <p:cNvPr id="94" name="Google Shape;94;p2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9"/>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9"/>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gdcb5796072_0_306"/>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07" name="Google Shape;107;gdcb5796072_0_306"/>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08" name="Google Shape;108;gdcb5796072_0_30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gdcb5796072_0_31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gdcb5796072_0_3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
        <p:cNvGrpSpPr/>
        <p:nvPr/>
      </p:nvGrpSpPr>
      <p:grpSpPr>
        <a:xfrm>
          <a:off x="0" y="0"/>
          <a:ext cx="0" cy="0"/>
          <a:chOff x="0" y="0"/>
          <a:chExt cx="0" cy="0"/>
        </a:xfrm>
      </p:grpSpPr>
      <p:sp>
        <p:nvSpPr>
          <p:cNvPr id="113" name="Google Shape;113;gdcb5796072_0_3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4" name="Google Shape;114;gdcb5796072_0_31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15" name="Google Shape;115;gdcb5796072_0_3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gdcb5796072_0_3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8" name="Google Shape;118;gdcb5796072_0_31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9" name="Google Shape;119;gdcb5796072_0_31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0" name="Google Shape;120;gdcb5796072_0_3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gdcb5796072_0_3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3" name="Google Shape;123;gdcb5796072_0_3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gdcb5796072_0_325"/>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26" name="Google Shape;126;gdcb5796072_0_325"/>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7" name="Google Shape;127;gdcb5796072_0_3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8"/>
        <p:cNvGrpSpPr/>
        <p:nvPr/>
      </p:nvGrpSpPr>
      <p:grpSpPr>
        <a:xfrm>
          <a:off x="0" y="0"/>
          <a:ext cx="0" cy="0"/>
          <a:chOff x="0" y="0"/>
          <a:chExt cx="0" cy="0"/>
        </a:xfrm>
      </p:grpSpPr>
      <p:sp>
        <p:nvSpPr>
          <p:cNvPr id="129" name="Google Shape;129;gdcb5796072_0_329"/>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30" name="Google Shape;130;gdcb5796072_0_3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
        <p:cNvGrpSpPr/>
        <p:nvPr/>
      </p:nvGrpSpPr>
      <p:grpSpPr>
        <a:xfrm>
          <a:off x="0" y="0"/>
          <a:ext cx="0" cy="0"/>
          <a:chOff x="0" y="0"/>
          <a:chExt cx="0" cy="0"/>
        </a:xfrm>
      </p:grpSpPr>
      <p:sp>
        <p:nvSpPr>
          <p:cNvPr id="132" name="Google Shape;132;gdcb5796072_0_33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gdcb5796072_0_332"/>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34" name="Google Shape;134;gdcb5796072_0_332"/>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5" name="Google Shape;135;gdcb5796072_0_332"/>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36" name="Google Shape;136;gdcb5796072_0_3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FFFFF"/>
        </a:solidFill>
        <a:effectLst/>
      </p:bgPr>
    </p:bg>
    <p:spTree>
      <p:nvGrpSpPr>
        <p:cNvPr id="1" name="Shape 24"/>
        <p:cNvGrpSpPr/>
        <p:nvPr/>
      </p:nvGrpSpPr>
      <p:grpSpPr>
        <a:xfrm>
          <a:off x="0" y="0"/>
          <a:ext cx="0" cy="0"/>
          <a:chOff x="0" y="0"/>
          <a:chExt cx="0" cy="0"/>
        </a:xfrm>
      </p:grpSpPr>
      <p:sp>
        <p:nvSpPr>
          <p:cNvPr id="25" name="Google Shape;25;p2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7"/>
        <p:cNvGrpSpPr/>
        <p:nvPr/>
      </p:nvGrpSpPr>
      <p:grpSpPr>
        <a:xfrm>
          <a:off x="0" y="0"/>
          <a:ext cx="0" cy="0"/>
          <a:chOff x="0" y="0"/>
          <a:chExt cx="0" cy="0"/>
        </a:xfrm>
      </p:grpSpPr>
      <p:sp>
        <p:nvSpPr>
          <p:cNvPr id="138" name="Google Shape;138;gdcb5796072_0_338"/>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39" name="Google Shape;139;gdcb5796072_0_3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0"/>
        <p:cNvGrpSpPr/>
        <p:nvPr/>
      </p:nvGrpSpPr>
      <p:grpSpPr>
        <a:xfrm>
          <a:off x="0" y="0"/>
          <a:ext cx="0" cy="0"/>
          <a:chOff x="0" y="0"/>
          <a:chExt cx="0" cy="0"/>
        </a:xfrm>
      </p:grpSpPr>
      <p:sp>
        <p:nvSpPr>
          <p:cNvPr id="141" name="Google Shape;141;gdcb5796072_0_34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42" name="Google Shape;142;gdcb5796072_0_34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43" name="Google Shape;143;gdcb5796072_0_34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gdcb5796072_0_3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gdcb5796072_0_351"/>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2" name="Google Shape;152;gdcb5796072_0_351"/>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53" name="Google Shape;153;gdcb5796072_0_35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gdcb5796072_0_35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6" name="Google Shape;156;gdcb5796072_0_3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gdcb5796072_0_35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59" name="Google Shape;159;gdcb5796072_0_35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gdcb5796072_0_3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1"/>
        <p:cNvGrpSpPr/>
        <p:nvPr/>
      </p:nvGrpSpPr>
      <p:grpSpPr>
        <a:xfrm>
          <a:off x="0" y="0"/>
          <a:ext cx="0" cy="0"/>
          <a:chOff x="0" y="0"/>
          <a:chExt cx="0" cy="0"/>
        </a:xfrm>
      </p:grpSpPr>
      <p:sp>
        <p:nvSpPr>
          <p:cNvPr id="162" name="Google Shape;162;gdcb5796072_0_36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3" name="Google Shape;163;gdcb5796072_0_36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64" name="Google Shape;164;gdcb5796072_0_36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65" name="Google Shape;165;gdcb5796072_0_3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gdcb5796072_0_36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8" name="Google Shape;168;gdcb5796072_0_36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9"/>
        <p:cNvGrpSpPr/>
        <p:nvPr/>
      </p:nvGrpSpPr>
      <p:grpSpPr>
        <a:xfrm>
          <a:off x="0" y="0"/>
          <a:ext cx="0" cy="0"/>
          <a:chOff x="0" y="0"/>
          <a:chExt cx="0" cy="0"/>
        </a:xfrm>
      </p:grpSpPr>
      <p:sp>
        <p:nvSpPr>
          <p:cNvPr id="170" name="Google Shape;170;gdcb5796072_0_37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71" name="Google Shape;171;gdcb5796072_0_37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72" name="Google Shape;172;gdcb5796072_0_37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3"/>
        <p:cNvGrpSpPr/>
        <p:nvPr/>
      </p:nvGrpSpPr>
      <p:grpSpPr>
        <a:xfrm>
          <a:off x="0" y="0"/>
          <a:ext cx="0" cy="0"/>
          <a:chOff x="0" y="0"/>
          <a:chExt cx="0" cy="0"/>
        </a:xfrm>
      </p:grpSpPr>
      <p:sp>
        <p:nvSpPr>
          <p:cNvPr id="174" name="Google Shape;174;gdcb5796072_0_37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75" name="Google Shape;175;gdcb5796072_0_3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FFFFF"/>
        </a:solidFill>
        <a:effectLst/>
      </p:bgPr>
    </p:bg>
    <p:spTree>
      <p:nvGrpSpPr>
        <p:cNvPr id="1" name="Shape 30"/>
        <p:cNvGrpSpPr/>
        <p:nvPr/>
      </p:nvGrpSpPr>
      <p:grpSpPr>
        <a:xfrm>
          <a:off x="0" y="0"/>
          <a:ext cx="0" cy="0"/>
          <a:chOff x="0" y="0"/>
          <a:chExt cx="0" cy="0"/>
        </a:xfrm>
      </p:grpSpPr>
      <p:sp>
        <p:nvSpPr>
          <p:cNvPr id="31" name="Google Shape;31;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35" name="Google Shape;35;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8" name="Google Shape;38;p1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6"/>
        <p:cNvGrpSpPr/>
        <p:nvPr/>
      </p:nvGrpSpPr>
      <p:grpSpPr>
        <a:xfrm>
          <a:off x="0" y="0"/>
          <a:ext cx="0" cy="0"/>
          <a:chOff x="0" y="0"/>
          <a:chExt cx="0" cy="0"/>
        </a:xfrm>
      </p:grpSpPr>
      <p:sp>
        <p:nvSpPr>
          <p:cNvPr id="177" name="Google Shape;177;gdcb5796072_0_37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 name="Google Shape;178;gdcb5796072_0_377"/>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79" name="Google Shape;179;gdcb5796072_0_377"/>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0" name="Google Shape;180;gdcb5796072_0_377"/>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81" name="Google Shape;181;gdcb5796072_0_37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2"/>
        <p:cNvGrpSpPr/>
        <p:nvPr/>
      </p:nvGrpSpPr>
      <p:grpSpPr>
        <a:xfrm>
          <a:off x="0" y="0"/>
          <a:ext cx="0" cy="0"/>
          <a:chOff x="0" y="0"/>
          <a:chExt cx="0" cy="0"/>
        </a:xfrm>
      </p:grpSpPr>
      <p:sp>
        <p:nvSpPr>
          <p:cNvPr id="183" name="Google Shape;183;gdcb5796072_0_38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84" name="Google Shape;184;gdcb5796072_0_38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5"/>
        <p:cNvGrpSpPr/>
        <p:nvPr/>
      </p:nvGrpSpPr>
      <p:grpSpPr>
        <a:xfrm>
          <a:off x="0" y="0"/>
          <a:ext cx="0" cy="0"/>
          <a:chOff x="0" y="0"/>
          <a:chExt cx="0" cy="0"/>
        </a:xfrm>
      </p:grpSpPr>
      <p:sp>
        <p:nvSpPr>
          <p:cNvPr id="186" name="Google Shape;186;gdcb5796072_0_386"/>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87" name="Google Shape;187;gdcb5796072_0_386"/>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88" name="Google Shape;188;gdcb5796072_0_3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9"/>
        <p:cNvGrpSpPr/>
        <p:nvPr/>
      </p:nvGrpSpPr>
      <p:grpSpPr>
        <a:xfrm>
          <a:off x="0" y="0"/>
          <a:ext cx="0" cy="0"/>
          <a:chOff x="0" y="0"/>
          <a:chExt cx="0" cy="0"/>
        </a:xfrm>
      </p:grpSpPr>
      <p:sp>
        <p:nvSpPr>
          <p:cNvPr id="190" name="Google Shape;190;gdcb5796072_0_3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FFFFFF"/>
        </a:solidFill>
        <a:effectLst/>
      </p:bgPr>
    </p:bg>
    <p:spTree>
      <p:nvGrpSpPr>
        <p:cNvPr id="1" name="Shape 39"/>
        <p:cNvGrpSpPr/>
        <p:nvPr/>
      </p:nvGrpSpPr>
      <p:grpSpPr>
        <a:xfrm>
          <a:off x="0" y="0"/>
          <a:ext cx="0" cy="0"/>
          <a:chOff x="0" y="0"/>
          <a:chExt cx="0" cy="0"/>
        </a:xfrm>
      </p:grpSpPr>
      <p:sp>
        <p:nvSpPr>
          <p:cNvPr id="40" name="Google Shape;40;p2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2"/>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2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3"/>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2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2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2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rgbClr val="FFFFFF"/>
        </a:solidFill>
        <a:effectLst/>
      </p:bgPr>
    </p:bg>
    <p:spTree>
      <p:nvGrpSpPr>
        <p:cNvPr id="1" name="Shape 69"/>
        <p:cNvGrpSpPr/>
        <p:nvPr/>
      </p:nvGrpSpPr>
      <p:grpSpPr>
        <a:xfrm>
          <a:off x="0" y="0"/>
          <a:ext cx="0" cy="0"/>
          <a:chOff x="0" y="0"/>
          <a:chExt cx="0" cy="0"/>
        </a:xfrm>
      </p:grpSpPr>
      <p:sp>
        <p:nvSpPr>
          <p:cNvPr id="70" name="Google Shape;70;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rgbClr val="FFFFFF"/>
        </a:solidFill>
        <a:effectLst/>
      </p:bgPr>
    </p:bg>
    <p:spTree>
      <p:nvGrpSpPr>
        <p:cNvPr id="1" name="Shape 78"/>
        <p:cNvGrpSpPr/>
        <p:nvPr/>
      </p:nvGrpSpPr>
      <p:grpSpPr>
        <a:xfrm>
          <a:off x="0" y="0"/>
          <a:ext cx="0" cy="0"/>
          <a:chOff x="0" y="0"/>
          <a:chExt cx="0" cy="0"/>
        </a:xfrm>
      </p:grpSpPr>
      <p:sp>
        <p:nvSpPr>
          <p:cNvPr id="79" name="Google Shape;79;p2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2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1"/>
        <p:cNvGrpSpPr/>
        <p:nvPr/>
      </p:nvGrpSpPr>
      <p:grpSpPr>
        <a:xfrm>
          <a:off x="0" y="0"/>
          <a:ext cx="0" cy="0"/>
          <a:chOff x="0" y="0"/>
          <a:chExt cx="0" cy="0"/>
        </a:xfrm>
      </p:grpSpPr>
      <p:sp>
        <p:nvSpPr>
          <p:cNvPr id="102" name="Google Shape;102;gdcb5796072_0_30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03" name="Google Shape;103;gdcb5796072_0_30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04" name="Google Shape;104;gdcb5796072_0_30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146"/>
        <p:cNvGrpSpPr/>
        <p:nvPr/>
      </p:nvGrpSpPr>
      <p:grpSpPr>
        <a:xfrm>
          <a:off x="0" y="0"/>
          <a:ext cx="0" cy="0"/>
          <a:chOff x="0" y="0"/>
          <a:chExt cx="0" cy="0"/>
        </a:xfrm>
      </p:grpSpPr>
      <p:sp>
        <p:nvSpPr>
          <p:cNvPr id="147" name="Google Shape;147;gdcb5796072_0_34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48" name="Google Shape;148;gdcb5796072_0_34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49" name="Google Shape;149;gdcb5796072_0_34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montereybayaquarium.thinkific.com/courses/take/tidepool-scientist/multimedia/11349400-make-a-hermit-crab" TargetMode="External"/><Relationship Id="rId3" Type="http://schemas.openxmlformats.org/officeDocument/2006/relationships/hyperlink" Target="https://explore.org/livecams" TargetMode="External"/><Relationship Id="rId7" Type="http://schemas.openxmlformats.org/officeDocument/2006/relationships/hyperlink" Target="https://montereybayaquarium.thinkific.com/courses/take/tidepool-scientist/multimedia/11349361-make-an-anemon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ontereybayaquarium.thinkific.com/courses/take/tidepool-scientist/multimedia/11308044-let-s-explore-the-rocky-shore" TargetMode="External"/><Relationship Id="rId11" Type="http://schemas.openxmlformats.org/officeDocument/2006/relationships/hyperlink" Target="https://montereybayaquarium.thinkific.com/courses/take/otter-spotters/lessons/12403850-let-s-observe-a-sea-otter-up-close" TargetMode="External"/><Relationship Id="rId5" Type="http://schemas.openxmlformats.org/officeDocument/2006/relationships/hyperlink" Target="https://seymourcenter.ucsc.edu/learn/students-teachers/distance-learning/" TargetMode="External"/><Relationship Id="rId10" Type="http://schemas.openxmlformats.org/officeDocument/2006/relationships/hyperlink" Target="https://montereybayaquarium.thinkific.com/courses/take/otter-spotters/lessons/12232211-let-s-explore-otters-in-a-kelp-forest" TargetMode="External"/><Relationship Id="rId4" Type="http://schemas.openxmlformats.org/officeDocument/2006/relationships/hyperlink" Target="https://www.nps.gov/subjects/npscelebrates/find-your-virtual-park.htm" TargetMode="External"/><Relationship Id="rId9" Type="http://schemas.openxmlformats.org/officeDocument/2006/relationships/hyperlink" Target="https://montereybayaquarium.thinkific.com/courses/take/tidepool-scientist/multimedia/11349392-make-a-sea-star"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globeatnight.org/" TargetMode="External"/><Relationship Id="rId3" Type="http://schemas.openxmlformats.org/officeDocument/2006/relationships/hyperlink" Target="https://www.nationalgeographic.org/projects/bioblitz/?edit_off=true" TargetMode="External"/><Relationship Id="rId7" Type="http://schemas.openxmlformats.org/officeDocument/2006/relationships/hyperlink" Target="http://www.globeatnight.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bird.org/home" TargetMode="External"/><Relationship Id="rId5" Type="http://schemas.openxmlformats.org/officeDocument/2006/relationships/hyperlink" Target="https://docs.google.com/document/d/1N1H30jbww2yetG1tbKi73w4lthEBCKm4MpkHm8VIvbk/edit" TargetMode="External"/><Relationship Id="rId4" Type="http://schemas.openxmlformats.org/officeDocument/2006/relationships/hyperlink" Target="https://www.inaturalist.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antacruzmuseum.org/wp-content/uploads/2020/05/Phenology-Wheel-Templat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figuresinthesky.visualcinnamon.com/" TargetMode="External"/><Relationship Id="rId5" Type="http://schemas.openxmlformats.org/officeDocument/2006/relationships/hyperlink" Target="https://www.livingyourwildcreativity.com/art-gallery-1-mitchell-1" TargetMode="External"/><Relationship Id="rId4" Type="http://schemas.openxmlformats.org/officeDocument/2006/relationships/hyperlink" Target="https://www.santacruzmuseum.org/wp-content/uploads/2020/05/Creating-your-own-phenology-wheel-guide.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TInUG95U5mbqTnV3LsBHtvLQkCtxwLGf2WJZ0sl0Jg/edit?usp=shar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thesciencepenguin.com/2016/01/3206.html" TargetMode="External"/><Relationship Id="rId3" Type="http://schemas.openxmlformats.org/officeDocument/2006/relationships/hyperlink" Target="https://youtu.be/0vnOlI_1Wxk" TargetMode="External"/><Relationship Id="rId7" Type="http://schemas.openxmlformats.org/officeDocument/2006/relationships/hyperlink" Target="https://www.cserc.org/sierra-fun/games/build-food-chai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marincarbonproject.org/document.doc?id=111" TargetMode="External"/><Relationship Id="rId5" Type="http://schemas.openxmlformats.org/officeDocument/2006/relationships/hyperlink" Target="http://beetlesproject.org/cms/wp-content/uploads/2017/02/Food-Build-Do-Waste.pdf" TargetMode="External"/><Relationship Id="rId4" Type="http://schemas.openxmlformats.org/officeDocument/2006/relationships/hyperlink" Target="https://drive.google.com/file/d/1L7dyZG_o8Jxp8kwaEk3CLTFATzN4krIB/view?usp=sharing" TargetMode="External"/><Relationship Id="rId9" Type="http://schemas.openxmlformats.org/officeDocument/2006/relationships/hyperlink" Target="https://docs.google.com/document/d/1rQeQhvj6uGifdXaUV7M8JF_oqQP_oWQi3oR0iLh3gQY/edit?usp=sharin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projectwet.org/system/files/documents/cleanandconserve_activity_guide_english.pdf" TargetMode="External"/><Relationship Id="rId3" Type="http://schemas.openxmlformats.org/officeDocument/2006/relationships/hyperlink" Target="https://drive.google.com/file/d/1z2nyt--4-8XQk_cXQnW7DKa1IVIGd-yb/view?usp=sharing" TargetMode="External"/><Relationship Id="rId7" Type="http://schemas.openxmlformats.org/officeDocument/2006/relationships/hyperlink" Target="https://wateruseitwisely.com/kids/gam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mobileedproductions.com/blog/how-to-make-a-water-cycle-in-a-bag" TargetMode="External"/><Relationship Id="rId5" Type="http://schemas.openxmlformats.org/officeDocument/2006/relationships/hyperlink" Target="https://drive.google.com/file/d/1_xRBpn9mfXaAhNTnsNgtYOSK2get3Bn2/view?usp=sharing" TargetMode="External"/><Relationship Id="rId10" Type="http://schemas.openxmlformats.org/officeDocument/2006/relationships/hyperlink" Target="https://www.unitedarts.org/arts-integrated-lesson-plans/plans/2017/10/09/dancing-the-water-cycle.2868138" TargetMode="External"/><Relationship Id="rId4" Type="http://schemas.openxmlformats.org/officeDocument/2006/relationships/hyperlink" Target="https://drive.google.com/file/d/1z-TLu0BjbyLRroLTkbazh8e6MHV4CnAV/view?usp=sharing" TargetMode="External"/><Relationship Id="rId9" Type="http://schemas.openxmlformats.org/officeDocument/2006/relationships/hyperlink" Target="https://docs.google.com/document/d/1WXmovztCbncl_6ObAsPsrw-EoqF3q__tA9bM0usSxS4/edit?usp=sharin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docs.google.com/document/d/1JTjbpgUExUAROxGOK64Wwf2v_ogt6rhGBJgG6eQaRco/edit?usp=sharing" TargetMode="External"/><Relationship Id="rId3" Type="http://schemas.openxmlformats.org/officeDocument/2006/relationships/hyperlink" Target="https://drive.google.com/file/d/1KYbU5wJdFb_rD6IXoGsrb8gXh2eL6vDl/view?usp=sharing" TargetMode="External"/><Relationship Id="rId7" Type="http://schemas.openxmlformats.org/officeDocument/2006/relationships/hyperlink" Target="https://montereybayaquarium.thinkific.com/courses/birds-on-the-brai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xtension.oregonstate.edu/sites/default/files/documents/10551/stemactivity-biologist-birdbeakbuffetlesson.pdf" TargetMode="External"/><Relationship Id="rId5" Type="http://schemas.openxmlformats.org/officeDocument/2006/relationships/hyperlink" Target="http://fergusonfoundation.org/teacher_resources/crumpled_paper.pdf" TargetMode="External"/><Relationship Id="rId4" Type="http://schemas.openxmlformats.org/officeDocument/2006/relationships/hyperlink" Target="https://docs.google.com/document/d/11zi6itkqWjVT21sJM_7edZuU-N_qDKrngb_vFaKo8j8/edit?usp=sharin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docs.google.com/document/d/1FUSfzPXZ_hHsYn5rXR2pYYhZRMt0YtGWvBvBbzWCmkk/edit?usp=sharing" TargetMode="External"/><Relationship Id="rId3" Type="http://schemas.openxmlformats.org/officeDocument/2006/relationships/hyperlink" Target="https://drive.google.com/file/d/14eLHUmMam6k0vEyLzc6rsGD_fbtJSuO6/view?usp=sharing" TargetMode="External"/><Relationship Id="rId7" Type="http://schemas.openxmlformats.org/officeDocument/2006/relationships/hyperlink" Target="https://www.kcedventures.com/blog/art-and-science-of-leaf-rubbings-nature-activit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mothernatured.com/gardening/garden-crafts-for-kids/" TargetMode="External"/><Relationship Id="rId5" Type="http://schemas.openxmlformats.org/officeDocument/2006/relationships/hyperlink" Target="https://betterlesson.com/lesson/633009/parts-of-a-plant" TargetMode="External"/><Relationship Id="rId4" Type="http://schemas.openxmlformats.org/officeDocument/2006/relationships/hyperlink" Target="https://docs.google.com/viewer?url=https://www.mathworksheets4kids.com/science/plants/parts-plant/color/function-template.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daniel@exploringnewhorizon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katie@exploringnewhorizons.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itsAYVyk5-a4Tzebn0uBOip8_a_tetAny272S0GKEQs/edit?usp=shar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chelsea@exploringnewhorizons.org" TargetMode="External"/><Relationship Id="rId4" Type="http://schemas.openxmlformats.org/officeDocument/2006/relationships/hyperlink" Target="mailto:daniel@exploringnewhorizon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hyperlink" Target="http://www.youtube.com/watch?v=7nLFefCVy3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955c5e6c41_0_513"/>
          <p:cNvSpPr txBox="1">
            <a:spLocks noGrp="1"/>
          </p:cNvSpPr>
          <p:nvPr>
            <p:ph type="title"/>
          </p:nvPr>
        </p:nvSpPr>
        <p:spPr>
          <a:xfrm>
            <a:off x="326850" y="1128375"/>
            <a:ext cx="11538300" cy="3063900"/>
          </a:xfrm>
          <a:prstGeom prst="rect">
            <a:avLst/>
          </a:prstGeom>
          <a:solidFill>
            <a:srgbClr val="FFFFFF"/>
          </a:solid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1100"/>
              <a:buFont typeface="Arial"/>
              <a:buNone/>
            </a:pPr>
            <a:r>
              <a:rPr lang="en-US" sz="5700" b="1">
                <a:solidFill>
                  <a:srgbClr val="262626"/>
                </a:solidFill>
                <a:latin typeface="Trebuchet MS"/>
                <a:ea typeface="Trebuchet MS"/>
                <a:cs typeface="Trebuchet MS"/>
                <a:sym typeface="Trebuchet MS"/>
              </a:rPr>
              <a:t>Exploring New Horizons Outdoor Schools Classroom Teacher Resources</a:t>
            </a:r>
            <a:endParaRPr sz="4000">
              <a:latin typeface="Trebuchet MS"/>
              <a:ea typeface="Trebuchet MS"/>
              <a:cs typeface="Trebuchet MS"/>
              <a:sym typeface="Trebuchet MS"/>
            </a:endParaRPr>
          </a:p>
        </p:txBody>
      </p:sp>
      <p:sp>
        <p:nvSpPr>
          <p:cNvPr id="197" name="Google Shape;197;g955c5e6c41_0_513"/>
          <p:cNvSpPr txBox="1">
            <a:spLocks noGrp="1"/>
          </p:cNvSpPr>
          <p:nvPr>
            <p:ph type="body" idx="1"/>
          </p:nvPr>
        </p:nvSpPr>
        <p:spPr>
          <a:xfrm>
            <a:off x="2727375" y="5653450"/>
            <a:ext cx="8697000" cy="594000"/>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500">
                <a:solidFill>
                  <a:schemeClr val="dk1"/>
                </a:solidFill>
                <a:latin typeface="Trebuchet MS"/>
                <a:ea typeface="Trebuchet MS"/>
                <a:cs typeface="Trebuchet MS"/>
                <a:sym typeface="Trebuchet MS"/>
              </a:rPr>
              <a:t>Empowering students through outdoor education since 1979</a:t>
            </a:r>
            <a:endParaRPr sz="2500">
              <a:solidFill>
                <a:schemeClr val="dk1"/>
              </a:solidFill>
              <a:latin typeface="Trebuchet MS"/>
              <a:ea typeface="Trebuchet MS"/>
              <a:cs typeface="Trebuchet MS"/>
              <a:sym typeface="Trebuchet MS"/>
            </a:endParaRPr>
          </a:p>
          <a:p>
            <a:pPr marL="0" lvl="0" indent="0" algn="l" rtl="0">
              <a:lnSpc>
                <a:spcPct val="115000"/>
              </a:lnSpc>
              <a:spcBef>
                <a:spcPts val="0"/>
              </a:spcBef>
              <a:spcAft>
                <a:spcPts val="0"/>
              </a:spcAft>
              <a:buSzPts val="1800"/>
              <a:buNone/>
            </a:pPr>
            <a:endParaRPr i="1">
              <a:solidFill>
                <a:schemeClr val="dk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latin typeface="Georgia"/>
              <a:ea typeface="Georgia"/>
              <a:cs typeface="Georgia"/>
              <a:sym typeface="Georgia"/>
            </a:endParaRPr>
          </a:p>
          <a:p>
            <a:pPr marL="0" lvl="0" indent="0" algn="l" rtl="0">
              <a:lnSpc>
                <a:spcPct val="90000"/>
              </a:lnSpc>
              <a:spcBef>
                <a:spcPts val="1200"/>
              </a:spcBef>
              <a:spcAft>
                <a:spcPts val="0"/>
              </a:spcAft>
              <a:buSzPts val="1800"/>
              <a:buNone/>
            </a:pPr>
            <a:endParaRPr/>
          </a:p>
        </p:txBody>
      </p:sp>
      <p:pic>
        <p:nvPicPr>
          <p:cNvPr id="198" name="Google Shape;198;g955c5e6c41_0_513"/>
          <p:cNvPicPr preferRelativeResize="0"/>
          <p:nvPr/>
        </p:nvPicPr>
        <p:blipFill rotWithShape="1">
          <a:blip r:embed="rId3">
            <a:alphaModFix/>
          </a:blip>
          <a:srcRect/>
          <a:stretch/>
        </p:blipFill>
        <p:spPr>
          <a:xfrm>
            <a:off x="362172" y="3542650"/>
            <a:ext cx="2139505" cy="2498100"/>
          </a:xfrm>
          <a:prstGeom prst="rect">
            <a:avLst/>
          </a:prstGeom>
          <a:noFill/>
          <a:ln>
            <a:noFill/>
          </a:ln>
        </p:spPr>
      </p:pic>
      <p:sp>
        <p:nvSpPr>
          <p:cNvPr id="199" name="Google Shape;199;g955c5e6c41_0_513"/>
          <p:cNvSpPr txBox="1"/>
          <p:nvPr/>
        </p:nvSpPr>
        <p:spPr>
          <a:xfrm>
            <a:off x="0" y="393700"/>
            <a:ext cx="12192000" cy="838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dcb5796072_0_218"/>
          <p:cNvSpPr txBox="1"/>
          <p:nvPr/>
        </p:nvSpPr>
        <p:spPr>
          <a:xfrm>
            <a:off x="474133" y="1358700"/>
            <a:ext cx="11089500" cy="11352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2900" b="1" u="sng">
                <a:solidFill>
                  <a:srgbClr val="222222"/>
                </a:solidFill>
              </a:rPr>
              <a:t>Cycles: </a:t>
            </a:r>
            <a:r>
              <a:rPr lang="en-US" sz="2900">
                <a:solidFill>
                  <a:srgbClr val="222222"/>
                </a:solidFill>
              </a:rPr>
              <a:t>A series of events that repeat themselves</a:t>
            </a:r>
            <a:endParaRPr sz="2900">
              <a:solidFill>
                <a:srgbClr val="222222"/>
              </a:solidFill>
            </a:endParaRPr>
          </a:p>
          <a:p>
            <a:pPr marL="609600" lvl="0" indent="-488950" algn="l" rtl="0">
              <a:spcBef>
                <a:spcPts val="0"/>
              </a:spcBef>
              <a:spcAft>
                <a:spcPts val="0"/>
              </a:spcAft>
              <a:buClr>
                <a:srgbClr val="222222"/>
              </a:buClr>
              <a:buSzPts val="2900"/>
              <a:buChar char="●"/>
            </a:pPr>
            <a:r>
              <a:rPr lang="en-US" sz="2900">
                <a:solidFill>
                  <a:srgbClr val="222222"/>
                </a:solidFill>
              </a:rPr>
              <a:t>Water Cycle, Rock Cycle, life Cycle</a:t>
            </a:r>
            <a:endParaRPr sz="2900">
              <a:solidFill>
                <a:srgbClr val="222222"/>
              </a:solidFill>
            </a:endParaRPr>
          </a:p>
          <a:p>
            <a:pPr marL="0" lvl="0" indent="0" algn="l" rtl="0">
              <a:spcBef>
                <a:spcPts val="0"/>
              </a:spcBef>
              <a:spcAft>
                <a:spcPts val="0"/>
              </a:spcAft>
              <a:buNone/>
            </a:pPr>
            <a:endParaRPr sz="2900" b="1">
              <a:solidFill>
                <a:srgbClr val="FF0000"/>
              </a:solidFill>
            </a:endParaRPr>
          </a:p>
          <a:p>
            <a:pPr marL="0" lvl="0" indent="0" algn="l" rtl="0">
              <a:spcBef>
                <a:spcPts val="0"/>
              </a:spcBef>
              <a:spcAft>
                <a:spcPts val="0"/>
              </a:spcAft>
              <a:buNone/>
            </a:pPr>
            <a:endParaRPr sz="2900">
              <a:solidFill>
                <a:srgbClr val="222222"/>
              </a:solidFill>
              <a:latin typeface="Luckiest Guy"/>
              <a:ea typeface="Luckiest Guy"/>
              <a:cs typeface="Luckiest Guy"/>
              <a:sym typeface="Luckiest Guy"/>
            </a:endParaRPr>
          </a:p>
        </p:txBody>
      </p:sp>
      <p:sp>
        <p:nvSpPr>
          <p:cNvPr id="260" name="Google Shape;260;gdcb5796072_0_218"/>
          <p:cNvSpPr txBox="1"/>
          <p:nvPr/>
        </p:nvSpPr>
        <p:spPr>
          <a:xfrm>
            <a:off x="1459133" y="291833"/>
            <a:ext cx="8627100" cy="9390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Clr>
                <a:schemeClr val="dk1"/>
              </a:buClr>
              <a:buSzPts val="1100"/>
              <a:buFont typeface="Arial"/>
              <a:buNone/>
            </a:pPr>
            <a:r>
              <a:rPr lang="en-US" sz="4500" b="1">
                <a:solidFill>
                  <a:schemeClr val="dk1"/>
                </a:solidFill>
              </a:rPr>
              <a:t>2. Cycles</a:t>
            </a:r>
            <a:endParaRPr sz="4000">
              <a:latin typeface="Luckiest Guy"/>
              <a:ea typeface="Luckiest Guy"/>
              <a:cs typeface="Luckiest Guy"/>
              <a:sym typeface="Luckiest Guy"/>
            </a:endParaRPr>
          </a:p>
        </p:txBody>
      </p:sp>
      <p:pic>
        <p:nvPicPr>
          <p:cNvPr id="261" name="Google Shape;261;gdcb5796072_0_218"/>
          <p:cNvPicPr preferRelativeResize="0"/>
          <p:nvPr/>
        </p:nvPicPr>
        <p:blipFill>
          <a:blip r:embed="rId3">
            <a:alphaModFix/>
          </a:blip>
          <a:stretch>
            <a:fillRect/>
          </a:stretch>
        </p:blipFill>
        <p:spPr>
          <a:xfrm>
            <a:off x="2163067" y="2698767"/>
            <a:ext cx="7865866" cy="4027324"/>
          </a:xfrm>
          <a:prstGeom prst="rect">
            <a:avLst/>
          </a:prstGeom>
          <a:noFill/>
          <a:ln w="76200" cap="flat" cmpd="sng">
            <a:solidFill>
              <a:srgbClr val="0097A7"/>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dcb5796072_0_224"/>
          <p:cNvSpPr txBox="1"/>
          <p:nvPr/>
        </p:nvSpPr>
        <p:spPr>
          <a:xfrm>
            <a:off x="1459133" y="291833"/>
            <a:ext cx="8627100" cy="9390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4500" b="1"/>
              <a:t>Examples of Cycles</a:t>
            </a:r>
            <a:endParaRPr sz="4500" b="1"/>
          </a:p>
        </p:txBody>
      </p:sp>
      <p:pic>
        <p:nvPicPr>
          <p:cNvPr id="267" name="Google Shape;267;gdcb5796072_0_224"/>
          <p:cNvPicPr preferRelativeResize="0"/>
          <p:nvPr/>
        </p:nvPicPr>
        <p:blipFill>
          <a:blip r:embed="rId3">
            <a:alphaModFix/>
          </a:blip>
          <a:stretch>
            <a:fillRect/>
          </a:stretch>
        </p:blipFill>
        <p:spPr>
          <a:xfrm>
            <a:off x="2404933" y="1430933"/>
            <a:ext cx="7382131" cy="5204968"/>
          </a:xfrm>
          <a:prstGeom prst="rect">
            <a:avLst/>
          </a:prstGeom>
          <a:noFill/>
          <a:ln w="76200" cap="flat" cmpd="sng">
            <a:solidFill>
              <a:schemeClr val="accent5"/>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dcb5796072_0_229"/>
          <p:cNvSpPr txBox="1"/>
          <p:nvPr/>
        </p:nvSpPr>
        <p:spPr>
          <a:xfrm>
            <a:off x="1459133" y="291833"/>
            <a:ext cx="8627100" cy="9234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4400" b="1"/>
              <a:t>Life Cycles</a:t>
            </a:r>
            <a:endParaRPr sz="4400" b="1"/>
          </a:p>
        </p:txBody>
      </p:sp>
      <p:pic>
        <p:nvPicPr>
          <p:cNvPr id="273" name="Google Shape;273;gdcb5796072_0_229"/>
          <p:cNvPicPr preferRelativeResize="0"/>
          <p:nvPr/>
        </p:nvPicPr>
        <p:blipFill>
          <a:blip r:embed="rId3">
            <a:alphaModFix/>
          </a:blip>
          <a:stretch>
            <a:fillRect/>
          </a:stretch>
        </p:blipFill>
        <p:spPr>
          <a:xfrm>
            <a:off x="273367" y="1971467"/>
            <a:ext cx="5567259" cy="4208801"/>
          </a:xfrm>
          <a:prstGeom prst="rect">
            <a:avLst/>
          </a:prstGeom>
          <a:noFill/>
          <a:ln w="76200" cap="flat" cmpd="sng">
            <a:solidFill>
              <a:srgbClr val="0097A7"/>
            </a:solidFill>
            <a:prstDash val="solid"/>
            <a:round/>
            <a:headEnd type="none" w="sm" len="sm"/>
            <a:tailEnd type="none" w="sm" len="sm"/>
          </a:ln>
        </p:spPr>
      </p:pic>
      <p:pic>
        <p:nvPicPr>
          <p:cNvPr id="274" name="Google Shape;274;gdcb5796072_0_229"/>
          <p:cNvPicPr preferRelativeResize="0"/>
          <p:nvPr/>
        </p:nvPicPr>
        <p:blipFill>
          <a:blip r:embed="rId4">
            <a:alphaModFix/>
          </a:blip>
          <a:stretch>
            <a:fillRect/>
          </a:stretch>
        </p:blipFill>
        <p:spPr>
          <a:xfrm>
            <a:off x="6753867" y="1854082"/>
            <a:ext cx="4797366" cy="4443568"/>
          </a:xfrm>
          <a:prstGeom prst="rect">
            <a:avLst/>
          </a:prstGeom>
          <a:noFill/>
          <a:ln w="76200" cap="flat" cmpd="sng">
            <a:solidFill>
              <a:srgbClr val="0097A7"/>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279" name="Google Shape;279;gdcb5796072_0_249"/>
          <p:cNvSpPr txBox="1">
            <a:spLocks noGrp="1"/>
          </p:cNvSpPr>
          <p:nvPr>
            <p:ph type="ctrTitle"/>
          </p:nvPr>
        </p:nvSpPr>
        <p:spPr>
          <a:xfrm>
            <a:off x="1225400" y="343967"/>
            <a:ext cx="9738900" cy="10569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b" anchorCtr="0">
            <a:noAutofit/>
          </a:bodyPr>
          <a:lstStyle/>
          <a:p>
            <a:pPr marL="0" lvl="0" indent="0" algn="ctr" rtl="0">
              <a:spcBef>
                <a:spcPts val="0"/>
              </a:spcBef>
              <a:spcAft>
                <a:spcPts val="0"/>
              </a:spcAft>
              <a:buNone/>
            </a:pPr>
            <a:r>
              <a:rPr lang="en-US" sz="5300" b="1"/>
              <a:t>3. Energy</a:t>
            </a:r>
            <a:endParaRPr sz="5300" b="1"/>
          </a:p>
        </p:txBody>
      </p:sp>
      <p:sp>
        <p:nvSpPr>
          <p:cNvPr id="280" name="Google Shape;280;gdcb5796072_0_249"/>
          <p:cNvSpPr txBox="1"/>
          <p:nvPr/>
        </p:nvSpPr>
        <p:spPr>
          <a:xfrm>
            <a:off x="762600" y="1791100"/>
            <a:ext cx="10666800" cy="48177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2700" u="sng" dirty="0"/>
              <a:t>Energy:</a:t>
            </a:r>
            <a:r>
              <a:rPr lang="en-US" sz="2700" dirty="0"/>
              <a:t> The capacity of a body or system for sustained physical or mental activity.</a:t>
            </a:r>
            <a:endParaRPr sz="2700" dirty="0"/>
          </a:p>
          <a:p>
            <a:pPr marL="0" lvl="0" indent="0" algn="l" rtl="0">
              <a:spcBef>
                <a:spcPts val="0"/>
              </a:spcBef>
              <a:spcAft>
                <a:spcPts val="0"/>
              </a:spcAft>
              <a:buNone/>
            </a:pPr>
            <a:endParaRPr sz="2700" u="sng" dirty="0"/>
          </a:p>
          <a:p>
            <a:pPr marL="609600" lvl="0" indent="-476250" algn="l" rtl="0">
              <a:spcBef>
                <a:spcPts val="0"/>
              </a:spcBef>
              <a:spcAft>
                <a:spcPts val="0"/>
              </a:spcAft>
              <a:buSzPts val="2700"/>
              <a:buChar char="●"/>
            </a:pPr>
            <a:r>
              <a:rPr lang="en-US" sz="2700" dirty="0"/>
              <a:t>All living things need </a:t>
            </a:r>
            <a:r>
              <a:rPr lang="en-US" sz="2700" u="sng" dirty="0">
                <a:solidFill>
                  <a:srgbClr val="FF0000"/>
                </a:solidFill>
              </a:rPr>
              <a:t>Energy</a:t>
            </a:r>
            <a:r>
              <a:rPr lang="en-US" sz="2700" dirty="0"/>
              <a:t> in order to survive.</a:t>
            </a:r>
            <a:endParaRPr sz="2700" dirty="0"/>
          </a:p>
          <a:p>
            <a:pPr marL="0" lvl="0" indent="0" algn="l" rtl="0">
              <a:spcBef>
                <a:spcPts val="0"/>
              </a:spcBef>
              <a:spcAft>
                <a:spcPts val="0"/>
              </a:spcAft>
              <a:buNone/>
            </a:pPr>
            <a:endParaRPr sz="2700" dirty="0"/>
          </a:p>
          <a:p>
            <a:pPr marL="609600" lvl="0" indent="-476250" algn="l" rtl="0">
              <a:spcBef>
                <a:spcPts val="0"/>
              </a:spcBef>
              <a:spcAft>
                <a:spcPts val="0"/>
              </a:spcAft>
              <a:buSzPts val="2700"/>
              <a:buChar char="●"/>
            </a:pPr>
            <a:r>
              <a:rPr lang="en-US" sz="2700" dirty="0"/>
              <a:t>Nearly all of Earth’s energy comes from the sun.</a:t>
            </a:r>
            <a:endParaRPr sz="2700" dirty="0"/>
          </a:p>
          <a:p>
            <a:pPr marL="609600" lvl="0" indent="0" algn="l" rtl="0">
              <a:spcBef>
                <a:spcPts val="0"/>
              </a:spcBef>
              <a:spcAft>
                <a:spcPts val="0"/>
              </a:spcAft>
              <a:buNone/>
            </a:pPr>
            <a:endParaRPr sz="2700" dirty="0"/>
          </a:p>
          <a:p>
            <a:pPr marL="609600" lvl="0" indent="-476250" algn="l" rtl="0">
              <a:spcBef>
                <a:spcPts val="0"/>
              </a:spcBef>
              <a:spcAft>
                <a:spcPts val="0"/>
              </a:spcAft>
              <a:buSzPts val="2700"/>
              <a:buChar char="●"/>
            </a:pPr>
            <a:r>
              <a:rPr lang="en-US" sz="2700" dirty="0"/>
              <a:t>Living things obtain energy from the sun or by consuming other living things</a:t>
            </a:r>
            <a:endParaRPr sz="2700" dirty="0"/>
          </a:p>
          <a:p>
            <a:pPr marL="1219200" lvl="1" indent="-476250" algn="l" rtl="0">
              <a:spcBef>
                <a:spcPts val="0"/>
              </a:spcBef>
              <a:spcAft>
                <a:spcPts val="0"/>
              </a:spcAft>
              <a:buSzPts val="2700"/>
              <a:buChar char="○"/>
            </a:pPr>
            <a:r>
              <a:rPr lang="en-US" sz="2700" dirty="0"/>
              <a:t>These relationships form a food web</a:t>
            </a:r>
            <a:endParaRPr sz="2700" dirty="0"/>
          </a:p>
          <a:p>
            <a:pPr marL="0" lvl="0" indent="0" algn="l" rtl="0">
              <a:spcBef>
                <a:spcPts val="0"/>
              </a:spcBef>
              <a:spcAft>
                <a:spcPts val="0"/>
              </a:spcAft>
              <a:buNone/>
            </a:pPr>
            <a:endParaRPr sz="2700" dirty="0">
              <a:latin typeface="Luckiest Guy"/>
              <a:ea typeface="Luckiest Guy"/>
              <a:cs typeface="Luckiest Guy"/>
              <a:sym typeface="Luckiest Gu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Google Shape;285;gdcb5796072_0_254"/>
          <p:cNvSpPr txBox="1">
            <a:spLocks noGrp="1"/>
          </p:cNvSpPr>
          <p:nvPr>
            <p:ph type="ctrTitle"/>
          </p:nvPr>
        </p:nvSpPr>
        <p:spPr>
          <a:xfrm>
            <a:off x="629625" y="343975"/>
            <a:ext cx="10932900" cy="10569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b" anchorCtr="0">
            <a:noAutofit/>
          </a:bodyPr>
          <a:lstStyle/>
          <a:p>
            <a:pPr marL="0" lvl="0" indent="0" algn="ctr" rtl="0">
              <a:spcBef>
                <a:spcPts val="0"/>
              </a:spcBef>
              <a:spcAft>
                <a:spcPts val="0"/>
              </a:spcAft>
              <a:buNone/>
            </a:pPr>
            <a:r>
              <a:rPr lang="en-US" sz="4200" b="1"/>
              <a:t>Energy’s Movement Through Food Webs</a:t>
            </a:r>
            <a:endParaRPr sz="4200" b="1"/>
          </a:p>
        </p:txBody>
      </p:sp>
      <p:sp>
        <p:nvSpPr>
          <p:cNvPr id="286" name="Google Shape;286;gdcb5796072_0_254"/>
          <p:cNvSpPr txBox="1"/>
          <p:nvPr/>
        </p:nvSpPr>
        <p:spPr>
          <a:xfrm>
            <a:off x="297367" y="2175667"/>
            <a:ext cx="4984800" cy="37095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609600" lvl="0" indent="-463550" algn="l" rtl="0">
              <a:spcBef>
                <a:spcPts val="0"/>
              </a:spcBef>
              <a:spcAft>
                <a:spcPts val="0"/>
              </a:spcAft>
              <a:buSzPts val="2500"/>
              <a:buChar char="●"/>
            </a:pPr>
            <a:r>
              <a:rPr lang="en-US" sz="2500"/>
              <a:t>Plants and algae are the foundation of food webs. They turn solar energy into sugar through photosynthesis.</a:t>
            </a:r>
            <a:endParaRPr sz="2500"/>
          </a:p>
          <a:p>
            <a:pPr marL="0" lvl="0" indent="0" algn="l" rtl="0">
              <a:spcBef>
                <a:spcPts val="0"/>
              </a:spcBef>
              <a:spcAft>
                <a:spcPts val="0"/>
              </a:spcAft>
              <a:buNone/>
            </a:pPr>
            <a:endParaRPr sz="2500"/>
          </a:p>
          <a:p>
            <a:pPr marL="609600" lvl="0" indent="-463550" algn="l" rtl="0">
              <a:spcBef>
                <a:spcPts val="0"/>
              </a:spcBef>
              <a:spcAft>
                <a:spcPts val="0"/>
              </a:spcAft>
              <a:buSzPts val="2500"/>
              <a:buChar char="●"/>
            </a:pPr>
            <a:r>
              <a:rPr lang="en-US" sz="2500"/>
              <a:t>Animals consume plants or other animals to get their energy. </a:t>
            </a:r>
            <a:endParaRPr sz="2500"/>
          </a:p>
        </p:txBody>
      </p:sp>
      <p:pic>
        <p:nvPicPr>
          <p:cNvPr id="287" name="Google Shape;287;gdcb5796072_0_254"/>
          <p:cNvPicPr preferRelativeResize="0"/>
          <p:nvPr/>
        </p:nvPicPr>
        <p:blipFill>
          <a:blip r:embed="rId4">
            <a:alphaModFix/>
          </a:blip>
          <a:stretch>
            <a:fillRect/>
          </a:stretch>
        </p:blipFill>
        <p:spPr>
          <a:xfrm>
            <a:off x="6373633" y="1535400"/>
            <a:ext cx="5610567" cy="5217833"/>
          </a:xfrm>
          <a:prstGeom prst="rect">
            <a:avLst/>
          </a:prstGeom>
          <a:noFill/>
          <a:ln w="76200" cap="flat" cmpd="sng">
            <a:solidFill>
              <a:srgbClr val="0097A7"/>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gf01af98727_0_6"/>
          <p:cNvSpPr txBox="1">
            <a:spLocks noGrp="1"/>
          </p:cNvSpPr>
          <p:nvPr>
            <p:ph type="ctrTitle"/>
          </p:nvPr>
        </p:nvSpPr>
        <p:spPr>
          <a:xfrm>
            <a:off x="342367" y="255367"/>
            <a:ext cx="11360700" cy="11868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b" anchorCtr="0">
            <a:noAutofit/>
          </a:bodyPr>
          <a:lstStyle/>
          <a:p>
            <a:pPr marL="0" lvl="0" indent="0" algn="ctr" rtl="0">
              <a:spcBef>
                <a:spcPts val="0"/>
              </a:spcBef>
              <a:spcAft>
                <a:spcPts val="0"/>
              </a:spcAft>
              <a:buNone/>
            </a:pPr>
            <a:r>
              <a:rPr lang="en-US" sz="5300" b="1"/>
              <a:t>4. Diversity</a:t>
            </a:r>
            <a:endParaRPr sz="5300" b="1"/>
          </a:p>
        </p:txBody>
      </p:sp>
      <p:sp>
        <p:nvSpPr>
          <p:cNvPr id="293" name="Google Shape;293;gf01af98727_0_6"/>
          <p:cNvSpPr txBox="1">
            <a:spLocks noGrp="1"/>
          </p:cNvSpPr>
          <p:nvPr>
            <p:ph type="subTitle" idx="1"/>
          </p:nvPr>
        </p:nvSpPr>
        <p:spPr>
          <a:xfrm>
            <a:off x="264375" y="1744900"/>
            <a:ext cx="11516700" cy="37215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2700" u="sng">
                <a:solidFill>
                  <a:srgbClr val="202124"/>
                </a:solidFill>
                <a:highlight>
                  <a:srgbClr val="FFFFFF"/>
                </a:highlight>
              </a:rPr>
              <a:t>Diversity:</a:t>
            </a:r>
            <a:r>
              <a:rPr lang="en-US" sz="2700">
                <a:solidFill>
                  <a:srgbClr val="202124"/>
                </a:solidFill>
                <a:highlight>
                  <a:srgbClr val="FFFFFF"/>
                </a:highlight>
              </a:rPr>
              <a:t> The amount of different living things in a community.</a:t>
            </a:r>
            <a:endParaRPr sz="2700">
              <a:solidFill>
                <a:srgbClr val="202124"/>
              </a:solidFill>
              <a:highlight>
                <a:srgbClr val="FFFFFF"/>
              </a:highlight>
            </a:endParaRPr>
          </a:p>
          <a:p>
            <a:pPr marL="609600" lvl="0" indent="0" algn="l" rtl="0">
              <a:spcBef>
                <a:spcPts val="0"/>
              </a:spcBef>
              <a:spcAft>
                <a:spcPts val="0"/>
              </a:spcAft>
              <a:buNone/>
            </a:pPr>
            <a:endParaRPr sz="2700">
              <a:solidFill>
                <a:srgbClr val="202124"/>
              </a:solidFill>
              <a:highlight>
                <a:srgbClr val="FFFFFF"/>
              </a:highlight>
            </a:endParaRPr>
          </a:p>
          <a:p>
            <a:pPr marL="0" lvl="0" indent="0" algn="l" rtl="0">
              <a:spcBef>
                <a:spcPts val="0"/>
              </a:spcBef>
              <a:spcAft>
                <a:spcPts val="0"/>
              </a:spcAft>
              <a:buNone/>
            </a:pPr>
            <a:r>
              <a:rPr lang="en-US" sz="2700">
                <a:solidFill>
                  <a:srgbClr val="202124"/>
                </a:solidFill>
                <a:highlight>
                  <a:srgbClr val="FFFFFF"/>
                </a:highlight>
              </a:rPr>
              <a:t>Diversity is important in nature because:</a:t>
            </a:r>
            <a:endParaRPr sz="2700">
              <a:solidFill>
                <a:srgbClr val="202124"/>
              </a:solidFill>
              <a:highlight>
                <a:srgbClr val="FFFFFF"/>
              </a:highlight>
            </a:endParaRPr>
          </a:p>
          <a:p>
            <a:pPr marL="609600" lvl="0" indent="-476250" algn="l" rtl="0">
              <a:spcBef>
                <a:spcPts val="0"/>
              </a:spcBef>
              <a:spcAft>
                <a:spcPts val="0"/>
              </a:spcAft>
              <a:buClr>
                <a:srgbClr val="202124"/>
              </a:buClr>
              <a:buSzPts val="2700"/>
              <a:buChar char="●"/>
            </a:pPr>
            <a:r>
              <a:rPr lang="en-US" sz="2700">
                <a:solidFill>
                  <a:srgbClr val="202124"/>
                </a:solidFill>
                <a:highlight>
                  <a:srgbClr val="FFFFFF"/>
                </a:highlight>
              </a:rPr>
              <a:t>Makes ecosystems stronger</a:t>
            </a:r>
            <a:endParaRPr sz="2700">
              <a:solidFill>
                <a:srgbClr val="202124"/>
              </a:solidFill>
              <a:highlight>
                <a:srgbClr val="FFFFFF"/>
              </a:highlight>
            </a:endParaRPr>
          </a:p>
          <a:p>
            <a:pPr marL="609600" lvl="0" indent="-476250" algn="l" rtl="0">
              <a:spcBef>
                <a:spcPts val="0"/>
              </a:spcBef>
              <a:spcAft>
                <a:spcPts val="0"/>
              </a:spcAft>
              <a:buClr>
                <a:srgbClr val="202124"/>
              </a:buClr>
              <a:buSzPts val="2700"/>
              <a:buChar char="●"/>
            </a:pPr>
            <a:r>
              <a:rPr lang="en-US" sz="2700">
                <a:solidFill>
                  <a:srgbClr val="202124"/>
                </a:solidFill>
                <a:highlight>
                  <a:srgbClr val="FFFFFF"/>
                </a:highlight>
              </a:rPr>
              <a:t>It allows us to have a variety of different food to eat</a:t>
            </a:r>
            <a:endParaRPr sz="2700">
              <a:solidFill>
                <a:srgbClr val="202124"/>
              </a:solidFill>
              <a:highlight>
                <a:srgbClr val="FFFFFF"/>
              </a:highlight>
            </a:endParaRPr>
          </a:p>
          <a:p>
            <a:pPr marL="609600" lvl="0" indent="-476250" algn="l" rtl="0">
              <a:spcBef>
                <a:spcPts val="0"/>
              </a:spcBef>
              <a:spcAft>
                <a:spcPts val="0"/>
              </a:spcAft>
              <a:buClr>
                <a:srgbClr val="202124"/>
              </a:buClr>
              <a:buSzPts val="2700"/>
              <a:buChar char="●"/>
            </a:pPr>
            <a:r>
              <a:rPr lang="en-US" sz="2700">
                <a:solidFill>
                  <a:srgbClr val="202124"/>
                </a:solidFill>
                <a:highlight>
                  <a:srgbClr val="FFFFFF"/>
                </a:highlight>
              </a:rPr>
              <a:t>Ensures natural sustainability for ecosystems and life</a:t>
            </a:r>
            <a:endParaRPr sz="2700">
              <a:solidFill>
                <a:srgbClr val="202124"/>
              </a:solidFill>
              <a:highlight>
                <a:srgbClr val="FFFFFF"/>
              </a:highlight>
            </a:endParaRPr>
          </a:p>
          <a:p>
            <a:pPr marL="609600" lvl="0" indent="-476250" algn="l" rtl="0">
              <a:spcBef>
                <a:spcPts val="0"/>
              </a:spcBef>
              <a:spcAft>
                <a:spcPts val="0"/>
              </a:spcAft>
              <a:buClr>
                <a:srgbClr val="202124"/>
              </a:buClr>
              <a:buSzPts val="2700"/>
              <a:buChar char="●"/>
            </a:pPr>
            <a:r>
              <a:rPr lang="en-US" sz="2700">
                <a:solidFill>
                  <a:srgbClr val="202124"/>
                </a:solidFill>
                <a:highlight>
                  <a:srgbClr val="FFFFFF"/>
                </a:highlight>
              </a:rPr>
              <a:t>Filters our air and water</a:t>
            </a:r>
            <a:endParaRPr sz="2700">
              <a:solidFill>
                <a:srgbClr val="202124"/>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e6d40271e2_0_0"/>
          <p:cNvSpPr txBox="1"/>
          <p:nvPr/>
        </p:nvSpPr>
        <p:spPr>
          <a:xfrm>
            <a:off x="502167" y="269867"/>
            <a:ext cx="11360700" cy="12315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6400" b="1"/>
              <a:t>Plant &amp; Animal Diversity</a:t>
            </a:r>
            <a:endParaRPr sz="6700" b="1"/>
          </a:p>
        </p:txBody>
      </p:sp>
      <p:sp>
        <p:nvSpPr>
          <p:cNvPr id="299" name="Google Shape;299;ge6d40271e2_0_0"/>
          <p:cNvSpPr txBox="1">
            <a:spLocks noGrp="1"/>
          </p:cNvSpPr>
          <p:nvPr>
            <p:ph type="subTitle" idx="1"/>
          </p:nvPr>
        </p:nvSpPr>
        <p:spPr>
          <a:xfrm>
            <a:off x="302525" y="2107425"/>
            <a:ext cx="3704700" cy="40461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2700" b="1">
                <a:solidFill>
                  <a:srgbClr val="202124"/>
                </a:solidFill>
                <a:highlight>
                  <a:srgbClr val="FFFFFF"/>
                </a:highlight>
              </a:rPr>
              <a:t>Plant and animal diversity in an ecosystem is important because it makes ecosystems more complex and stronger, creating a well-balanced environment.</a:t>
            </a:r>
            <a:endParaRPr sz="2700" b="1">
              <a:solidFill>
                <a:srgbClr val="202124"/>
              </a:solidFill>
              <a:highlight>
                <a:srgbClr val="FFFFFF"/>
              </a:highlight>
            </a:endParaRPr>
          </a:p>
          <a:p>
            <a:pPr marL="0" lvl="0" indent="0" algn="l" rtl="0">
              <a:spcBef>
                <a:spcPts val="0"/>
              </a:spcBef>
              <a:spcAft>
                <a:spcPts val="0"/>
              </a:spcAft>
              <a:buNone/>
            </a:pPr>
            <a:endParaRPr sz="2700" b="1">
              <a:solidFill>
                <a:srgbClr val="202124"/>
              </a:solidFill>
              <a:highlight>
                <a:srgbClr val="FFFFFF"/>
              </a:highlight>
            </a:endParaRPr>
          </a:p>
        </p:txBody>
      </p:sp>
      <p:pic>
        <p:nvPicPr>
          <p:cNvPr id="300" name="Google Shape;300;ge6d40271e2_0_0"/>
          <p:cNvPicPr preferRelativeResize="0"/>
          <p:nvPr/>
        </p:nvPicPr>
        <p:blipFill>
          <a:blip r:embed="rId3">
            <a:alphaModFix/>
          </a:blip>
          <a:stretch>
            <a:fillRect/>
          </a:stretch>
        </p:blipFill>
        <p:spPr>
          <a:xfrm>
            <a:off x="4957550" y="2012826"/>
            <a:ext cx="6550625" cy="4369199"/>
          </a:xfrm>
          <a:prstGeom prst="rect">
            <a:avLst/>
          </a:prstGeom>
          <a:noFill/>
          <a:ln w="76200" cap="flat" cmpd="sng">
            <a:solidFill>
              <a:srgbClr val="0097A7"/>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sp>
        <p:nvSpPr>
          <p:cNvPr id="305" name="Google Shape;305;gf01af98727_1_0"/>
          <p:cNvSpPr txBox="1">
            <a:spLocks noGrp="1"/>
          </p:cNvSpPr>
          <p:nvPr>
            <p:ph type="ctrTitle"/>
          </p:nvPr>
        </p:nvSpPr>
        <p:spPr>
          <a:xfrm>
            <a:off x="342367" y="255367"/>
            <a:ext cx="11360700" cy="11868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b" anchorCtr="0">
            <a:noAutofit/>
          </a:bodyPr>
          <a:lstStyle/>
          <a:p>
            <a:pPr marL="0" lvl="0" indent="0" algn="ctr" rtl="0">
              <a:spcBef>
                <a:spcPts val="0"/>
              </a:spcBef>
              <a:spcAft>
                <a:spcPts val="0"/>
              </a:spcAft>
              <a:buNone/>
            </a:pPr>
            <a:r>
              <a:rPr lang="en-US"/>
              <a:t>Human Diversity</a:t>
            </a:r>
            <a:endParaRPr/>
          </a:p>
        </p:txBody>
      </p:sp>
      <p:pic>
        <p:nvPicPr>
          <p:cNvPr id="306" name="Google Shape;306;gf01af98727_1_0"/>
          <p:cNvPicPr preferRelativeResize="0"/>
          <p:nvPr/>
        </p:nvPicPr>
        <p:blipFill>
          <a:blip r:embed="rId4">
            <a:alphaModFix/>
          </a:blip>
          <a:stretch>
            <a:fillRect/>
          </a:stretch>
        </p:blipFill>
        <p:spPr>
          <a:xfrm>
            <a:off x="4485849" y="1863025"/>
            <a:ext cx="7129577" cy="4756200"/>
          </a:xfrm>
          <a:prstGeom prst="rect">
            <a:avLst/>
          </a:prstGeom>
          <a:noFill/>
          <a:ln w="76200" cap="flat" cmpd="sng">
            <a:solidFill>
              <a:srgbClr val="0097A7"/>
            </a:solidFill>
            <a:prstDash val="solid"/>
            <a:round/>
            <a:headEnd type="none" w="sm" len="sm"/>
            <a:tailEnd type="none" w="sm" len="sm"/>
          </a:ln>
        </p:spPr>
      </p:pic>
      <p:sp>
        <p:nvSpPr>
          <p:cNvPr id="307" name="Google Shape;307;gf01af98727_1_0"/>
          <p:cNvSpPr txBox="1"/>
          <p:nvPr/>
        </p:nvSpPr>
        <p:spPr>
          <a:xfrm>
            <a:off x="437150" y="1764850"/>
            <a:ext cx="3399300" cy="47562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rgbClr val="202124"/>
                </a:solidFill>
                <a:highlight>
                  <a:schemeClr val="lt1"/>
                </a:highlight>
              </a:rPr>
              <a:t>Human diversity is important because:</a:t>
            </a:r>
            <a:endParaRPr sz="2700">
              <a:solidFill>
                <a:srgbClr val="202124"/>
              </a:solidFill>
              <a:highlight>
                <a:schemeClr val="lt1"/>
              </a:highlight>
            </a:endParaRPr>
          </a:p>
          <a:p>
            <a:pPr marL="457200" lvl="0" indent="-400050" algn="l" rtl="0">
              <a:spcBef>
                <a:spcPts val="0"/>
              </a:spcBef>
              <a:spcAft>
                <a:spcPts val="0"/>
              </a:spcAft>
              <a:buClr>
                <a:srgbClr val="202124"/>
              </a:buClr>
              <a:buSzPts val="2700"/>
              <a:buChar char="●"/>
            </a:pPr>
            <a:r>
              <a:rPr lang="en-US" sz="2700">
                <a:solidFill>
                  <a:srgbClr val="202124"/>
                </a:solidFill>
                <a:highlight>
                  <a:schemeClr val="lt1"/>
                </a:highlight>
              </a:rPr>
              <a:t>Learning about other cultures helps us understand different perspectives</a:t>
            </a:r>
            <a:endParaRPr sz="2700">
              <a:solidFill>
                <a:srgbClr val="202124"/>
              </a:solidFill>
              <a:highlight>
                <a:schemeClr val="lt1"/>
              </a:highlight>
            </a:endParaRPr>
          </a:p>
          <a:p>
            <a:pPr marL="457200" lvl="0" indent="-400050" algn="l" rtl="0">
              <a:spcBef>
                <a:spcPts val="0"/>
              </a:spcBef>
              <a:spcAft>
                <a:spcPts val="0"/>
              </a:spcAft>
              <a:buClr>
                <a:srgbClr val="202124"/>
              </a:buClr>
              <a:buSzPts val="2700"/>
              <a:buChar char="●"/>
            </a:pPr>
            <a:r>
              <a:rPr lang="en-US" sz="2700">
                <a:solidFill>
                  <a:srgbClr val="202124"/>
                </a:solidFill>
                <a:highlight>
                  <a:schemeClr val="lt1"/>
                </a:highlight>
              </a:rPr>
              <a:t>Different people come up different solutions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dcb5796072_0_296"/>
          <p:cNvSpPr txBox="1"/>
          <p:nvPr/>
        </p:nvSpPr>
        <p:spPr>
          <a:xfrm>
            <a:off x="502167" y="269867"/>
            <a:ext cx="11360700" cy="13083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6900" b="1"/>
              <a:t>5. Interdependence</a:t>
            </a:r>
            <a:endParaRPr sz="7200" b="1"/>
          </a:p>
        </p:txBody>
      </p:sp>
      <p:pic>
        <p:nvPicPr>
          <p:cNvPr id="313" name="Google Shape;313;gdcb5796072_0_296"/>
          <p:cNvPicPr preferRelativeResize="0"/>
          <p:nvPr/>
        </p:nvPicPr>
        <p:blipFill>
          <a:blip r:embed="rId3">
            <a:alphaModFix/>
          </a:blip>
          <a:stretch>
            <a:fillRect/>
          </a:stretch>
        </p:blipFill>
        <p:spPr>
          <a:xfrm>
            <a:off x="1847300" y="3176733"/>
            <a:ext cx="8670531" cy="3413900"/>
          </a:xfrm>
          <a:prstGeom prst="rect">
            <a:avLst/>
          </a:prstGeom>
          <a:noFill/>
          <a:ln w="76200" cap="flat" cmpd="sng">
            <a:solidFill>
              <a:schemeClr val="accent5"/>
            </a:solidFill>
            <a:prstDash val="solid"/>
            <a:round/>
            <a:headEnd type="none" w="sm" len="sm"/>
            <a:tailEnd type="none" w="sm" len="sm"/>
          </a:ln>
        </p:spPr>
      </p:pic>
      <p:sp>
        <p:nvSpPr>
          <p:cNvPr id="314" name="Google Shape;314;gdcb5796072_0_296"/>
          <p:cNvSpPr txBox="1"/>
          <p:nvPr/>
        </p:nvSpPr>
        <p:spPr>
          <a:xfrm>
            <a:off x="536867" y="1801100"/>
            <a:ext cx="11325900" cy="10467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2600" b="1" u="sng"/>
              <a:t>Interdependence:</a:t>
            </a:r>
            <a:r>
              <a:rPr lang="en-US" sz="2600" b="1"/>
              <a:t> </a:t>
            </a:r>
            <a:r>
              <a:rPr lang="en-US" sz="2600"/>
              <a:t>mutual dependence or a reciprocal relationship between organisms.</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e6d40271e2_0_6"/>
          <p:cNvSpPr txBox="1"/>
          <p:nvPr/>
        </p:nvSpPr>
        <p:spPr>
          <a:xfrm>
            <a:off x="502167" y="269867"/>
            <a:ext cx="11360700" cy="10929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l" rtl="0">
              <a:spcBef>
                <a:spcPts val="0"/>
              </a:spcBef>
              <a:spcAft>
                <a:spcPts val="0"/>
              </a:spcAft>
              <a:buNone/>
            </a:pPr>
            <a:r>
              <a:rPr lang="en-US" sz="5500" b="1"/>
              <a:t>Interdependence in Ecosystems</a:t>
            </a:r>
            <a:endParaRPr sz="5800" b="1"/>
          </a:p>
        </p:txBody>
      </p:sp>
      <p:sp>
        <p:nvSpPr>
          <p:cNvPr id="320" name="Google Shape;320;ge6d40271e2_0_6"/>
          <p:cNvSpPr txBox="1">
            <a:spLocks noGrp="1"/>
          </p:cNvSpPr>
          <p:nvPr>
            <p:ph type="subTitle" idx="1"/>
          </p:nvPr>
        </p:nvSpPr>
        <p:spPr>
          <a:xfrm>
            <a:off x="292300" y="2098725"/>
            <a:ext cx="3580800" cy="41022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pPr marL="609600" lvl="0" indent="-476250" algn="l" rtl="0">
              <a:spcBef>
                <a:spcPts val="0"/>
              </a:spcBef>
              <a:spcAft>
                <a:spcPts val="0"/>
              </a:spcAft>
              <a:buClr>
                <a:srgbClr val="202124"/>
              </a:buClr>
              <a:buSzPts val="2700"/>
              <a:buChar char="●"/>
            </a:pPr>
            <a:r>
              <a:rPr lang="en-US" sz="2700" b="1">
                <a:solidFill>
                  <a:srgbClr val="202124"/>
                </a:solidFill>
                <a:highlight>
                  <a:srgbClr val="FFFFFF"/>
                </a:highlight>
              </a:rPr>
              <a:t>In nature, different communities of interacting organisms and their physical environment is called an ecosystem.</a:t>
            </a:r>
            <a:endParaRPr sz="2700" b="1">
              <a:solidFill>
                <a:srgbClr val="FF0000"/>
              </a:solidFill>
              <a:highlight>
                <a:srgbClr val="FFFFFF"/>
              </a:highlight>
            </a:endParaRPr>
          </a:p>
        </p:txBody>
      </p:sp>
      <p:pic>
        <p:nvPicPr>
          <p:cNvPr id="321" name="Google Shape;321;ge6d40271e2_0_6"/>
          <p:cNvPicPr preferRelativeResize="0"/>
          <p:nvPr/>
        </p:nvPicPr>
        <p:blipFill>
          <a:blip r:embed="rId3">
            <a:alphaModFix/>
          </a:blip>
          <a:stretch>
            <a:fillRect/>
          </a:stretch>
        </p:blipFill>
        <p:spPr>
          <a:xfrm>
            <a:off x="5045900" y="1730700"/>
            <a:ext cx="6261249" cy="4838250"/>
          </a:xfrm>
          <a:prstGeom prst="rect">
            <a:avLst/>
          </a:prstGeom>
          <a:noFill/>
          <a:ln w="76200" cap="flat" cmpd="sng">
            <a:solidFill>
              <a:srgbClr val="0097A7"/>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205" name="Google Shape;205;p2"/>
          <p:cNvSpPr txBox="1"/>
          <p:nvPr/>
        </p:nvSpPr>
        <p:spPr>
          <a:xfrm>
            <a:off x="0" y="393700"/>
            <a:ext cx="12192000" cy="838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
          <p:cNvSpPr txBox="1"/>
          <p:nvPr/>
        </p:nvSpPr>
        <p:spPr>
          <a:xfrm>
            <a:off x="317125" y="1490100"/>
            <a:ext cx="11597400" cy="4610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Font typeface="Trebuchet MS"/>
              <a:buChar char="●"/>
            </a:pPr>
            <a:r>
              <a:rPr lang="en-US" sz="2400" b="0" i="0" u="none" strike="noStrike" cap="none">
                <a:solidFill>
                  <a:srgbClr val="000000"/>
                </a:solidFill>
                <a:highlight>
                  <a:srgbClr val="FFFFFF"/>
                </a:highlight>
                <a:latin typeface="Trebuchet MS"/>
                <a:ea typeface="Trebuchet MS"/>
                <a:cs typeface="Trebuchet MS"/>
                <a:sym typeface="Trebuchet MS"/>
              </a:rPr>
              <a:t>Welcome! </a:t>
            </a:r>
            <a:endParaRPr sz="2400" b="0" i="0" u="none" strike="noStrike" cap="none">
              <a:solidFill>
                <a:srgbClr val="000000"/>
              </a:solidFill>
              <a:highlight>
                <a:srgbClr val="FFFFFF"/>
              </a:highlight>
              <a:latin typeface="Trebuchet MS"/>
              <a:ea typeface="Trebuchet MS"/>
              <a:cs typeface="Trebuchet MS"/>
              <a:sym typeface="Trebuchet MS"/>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highlight>
                <a:srgbClr val="FFFFFF"/>
              </a:highlight>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000000"/>
              </a:buClr>
              <a:buSzPts val="2400"/>
              <a:buFont typeface="Trebuchet MS"/>
              <a:buChar char="●"/>
            </a:pPr>
            <a:r>
              <a:rPr lang="en-US" sz="2400" b="0" i="0" u="none" strike="noStrike" cap="none">
                <a:solidFill>
                  <a:srgbClr val="000000"/>
                </a:solidFill>
                <a:highlight>
                  <a:srgbClr val="FFFFFF"/>
                </a:highlight>
                <a:latin typeface="Trebuchet MS"/>
                <a:ea typeface="Trebuchet MS"/>
                <a:cs typeface="Trebuchet MS"/>
                <a:sym typeface="Trebuchet MS"/>
              </a:rPr>
              <a:t>What is the Resource Deck?</a:t>
            </a:r>
            <a:endParaRPr sz="24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None/>
            </a:pPr>
            <a:endParaRPr sz="2400">
              <a:highlight>
                <a:srgbClr val="FFFFFF"/>
              </a:highlight>
              <a:latin typeface="Trebuchet MS"/>
              <a:ea typeface="Trebuchet MS"/>
              <a:cs typeface="Trebuchet MS"/>
              <a:sym typeface="Trebuchet MS"/>
            </a:endParaRPr>
          </a:p>
          <a:p>
            <a:pPr marL="457200" marR="0" lvl="0" indent="-381000" algn="l" rtl="0">
              <a:lnSpc>
                <a:spcPct val="115000"/>
              </a:lnSpc>
              <a:spcBef>
                <a:spcPts val="0"/>
              </a:spcBef>
              <a:spcAft>
                <a:spcPts val="0"/>
              </a:spcAft>
              <a:buSzPts val="2400"/>
              <a:buFont typeface="Trebuchet MS"/>
              <a:buChar char="●"/>
            </a:pPr>
            <a:r>
              <a:rPr lang="en-US" sz="2400">
                <a:highlight>
                  <a:srgbClr val="FFFFFF"/>
                </a:highlight>
                <a:latin typeface="Trebuchet MS"/>
                <a:ea typeface="Trebuchet MS"/>
                <a:cs typeface="Trebuchet MS"/>
                <a:sym typeface="Trebuchet MS"/>
              </a:rPr>
              <a:t>Introduction slide set of Exploring New Horizons central learning concepts</a:t>
            </a:r>
            <a:endParaRPr sz="2400">
              <a:highlight>
                <a:srgbClr val="FFFFFF"/>
              </a:highlight>
              <a:latin typeface="Trebuchet MS"/>
              <a:ea typeface="Trebuchet MS"/>
              <a:cs typeface="Trebuchet MS"/>
              <a:sym typeface="Trebuchet MS"/>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000000"/>
              </a:solidFill>
              <a:highlight>
                <a:srgbClr val="FFFFFF"/>
              </a:highlight>
              <a:latin typeface="Trebuchet MS"/>
              <a:ea typeface="Trebuchet MS"/>
              <a:cs typeface="Trebuchet MS"/>
              <a:sym typeface="Trebuchet MS"/>
            </a:endParaRPr>
          </a:p>
          <a:p>
            <a:pPr marL="457200" marR="0" lvl="0" indent="-381000" algn="l" rtl="0">
              <a:lnSpc>
                <a:spcPct val="115000"/>
              </a:lnSpc>
              <a:spcBef>
                <a:spcPts val="0"/>
              </a:spcBef>
              <a:spcAft>
                <a:spcPts val="0"/>
              </a:spcAft>
              <a:buClr>
                <a:srgbClr val="000000"/>
              </a:buClr>
              <a:buSzPts val="2400"/>
              <a:buFont typeface="Trebuchet MS"/>
              <a:buChar char="●"/>
            </a:pPr>
            <a:r>
              <a:rPr lang="en-US" sz="2400">
                <a:highlight>
                  <a:srgbClr val="FFFFFF"/>
                </a:highlight>
                <a:latin typeface="Trebuchet MS"/>
                <a:ea typeface="Trebuchet MS"/>
                <a:cs typeface="Trebuchet MS"/>
                <a:sym typeface="Trebuchet MS"/>
              </a:rPr>
              <a:t>A collection of lessons and activities designed to supplement NGSS Standards for 5th and 6th grades classes that can be used before or after attending Exploring New Horizons.</a:t>
            </a:r>
            <a:endParaRPr sz="2400">
              <a:highlight>
                <a:srgbClr val="FFFFFF"/>
              </a:highlight>
              <a:latin typeface="Trebuchet MS"/>
              <a:ea typeface="Trebuchet MS"/>
              <a:cs typeface="Trebuchet MS"/>
              <a:sym typeface="Trebuchet MS"/>
            </a:endParaRPr>
          </a:p>
        </p:txBody>
      </p:sp>
      <p:sp>
        <p:nvSpPr>
          <p:cNvPr id="207" name="Google Shape;207;p2"/>
          <p:cNvSpPr txBox="1"/>
          <p:nvPr/>
        </p:nvSpPr>
        <p:spPr>
          <a:xfrm>
            <a:off x="729100" y="393700"/>
            <a:ext cx="4556700" cy="7851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US" sz="3900" b="0" i="0" u="none" strike="noStrike" cap="none">
                <a:solidFill>
                  <a:schemeClr val="lt1"/>
                </a:solidFill>
                <a:latin typeface="Trebuchet MS"/>
                <a:ea typeface="Trebuchet MS"/>
                <a:cs typeface="Trebuchet MS"/>
                <a:sym typeface="Trebuchet MS"/>
              </a:rPr>
              <a:t>Table of Contents </a:t>
            </a:r>
            <a:endParaRPr sz="39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e6d40271e2_0_16"/>
          <p:cNvSpPr txBox="1"/>
          <p:nvPr/>
        </p:nvSpPr>
        <p:spPr>
          <a:xfrm>
            <a:off x="502167" y="269867"/>
            <a:ext cx="11360700" cy="1215900"/>
          </a:xfrm>
          <a:prstGeom prst="rect">
            <a:avLst/>
          </a:prstGeom>
          <a:solidFill>
            <a:schemeClr val="lt1"/>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6300" b="1"/>
              <a:t>Example of Interdependence</a:t>
            </a:r>
            <a:endParaRPr sz="6600" b="1"/>
          </a:p>
        </p:txBody>
      </p:sp>
      <p:sp>
        <p:nvSpPr>
          <p:cNvPr id="327" name="Google Shape;327;ge6d40271e2_0_16"/>
          <p:cNvSpPr txBox="1"/>
          <p:nvPr/>
        </p:nvSpPr>
        <p:spPr>
          <a:xfrm>
            <a:off x="262100" y="1812575"/>
            <a:ext cx="4775100" cy="4833300"/>
          </a:xfrm>
          <a:prstGeom prst="rect">
            <a:avLst/>
          </a:prstGeom>
          <a:solidFill>
            <a:srgbClr val="FFFFFF"/>
          </a:solidFill>
          <a:ln w="76200" cap="flat" cmpd="sng">
            <a:solidFill>
              <a:schemeClr val="accent5"/>
            </a:solidFill>
            <a:prstDash val="solid"/>
            <a:round/>
            <a:headEnd type="none" w="sm" len="sm"/>
            <a:tailEnd type="none" w="sm" len="sm"/>
          </a:ln>
        </p:spPr>
        <p:txBody>
          <a:bodyPr spcFirstLastPara="1" wrap="square" lIns="121900" tIns="121900" rIns="121900" bIns="121900" anchor="t" anchorCtr="0">
            <a:spAutoFit/>
          </a:bodyPr>
          <a:lstStyle/>
          <a:p>
            <a:pPr marL="609600" lvl="0" indent="-457200" algn="l" rtl="0">
              <a:spcBef>
                <a:spcPts val="0"/>
              </a:spcBef>
              <a:spcAft>
                <a:spcPts val="0"/>
              </a:spcAft>
              <a:buSzPts val="2400"/>
              <a:buChar char="●"/>
            </a:pPr>
            <a:r>
              <a:rPr lang="en-US" sz="2400"/>
              <a:t>Sea otters eat sea urchins and sea urchins eat kelp.</a:t>
            </a:r>
            <a:endParaRPr sz="2400"/>
          </a:p>
          <a:p>
            <a:pPr marL="609600" lvl="0" indent="0" algn="l" rtl="0">
              <a:spcBef>
                <a:spcPts val="0"/>
              </a:spcBef>
              <a:spcAft>
                <a:spcPts val="0"/>
              </a:spcAft>
              <a:buNone/>
            </a:pPr>
            <a:endParaRPr sz="1800"/>
          </a:p>
          <a:p>
            <a:pPr marL="609600" lvl="0" indent="-457200" algn="l" rtl="0">
              <a:spcBef>
                <a:spcPts val="0"/>
              </a:spcBef>
              <a:spcAft>
                <a:spcPts val="0"/>
              </a:spcAft>
              <a:buSzPts val="2400"/>
              <a:buChar char="●"/>
            </a:pPr>
            <a:r>
              <a:rPr lang="en-US" sz="2400"/>
              <a:t>When otter populations declined due to hunting, sea urchin populations grew.</a:t>
            </a:r>
            <a:endParaRPr sz="2400"/>
          </a:p>
          <a:p>
            <a:pPr marL="609600" lvl="0" indent="0" algn="l" rtl="0">
              <a:spcBef>
                <a:spcPts val="0"/>
              </a:spcBef>
              <a:spcAft>
                <a:spcPts val="0"/>
              </a:spcAft>
              <a:buNone/>
            </a:pPr>
            <a:endParaRPr sz="1600"/>
          </a:p>
          <a:p>
            <a:pPr marL="609600" lvl="0" indent="-457200" algn="l" rtl="0">
              <a:spcBef>
                <a:spcPts val="0"/>
              </a:spcBef>
              <a:spcAft>
                <a:spcPts val="0"/>
              </a:spcAft>
              <a:buSzPts val="2400"/>
              <a:buChar char="●"/>
            </a:pPr>
            <a:r>
              <a:rPr lang="en-US" sz="2400"/>
              <a:t>Sea urchins so much kelp that it disrupted many kelp forests and coastal areas.</a:t>
            </a:r>
            <a:endParaRPr sz="2400"/>
          </a:p>
          <a:p>
            <a:pPr marL="609600" lvl="0" indent="0" algn="l" rtl="0">
              <a:spcBef>
                <a:spcPts val="0"/>
              </a:spcBef>
              <a:spcAft>
                <a:spcPts val="0"/>
              </a:spcAft>
              <a:buNone/>
            </a:pPr>
            <a:endParaRPr sz="2400"/>
          </a:p>
          <a:p>
            <a:pPr marL="609600" lvl="0" indent="-457200" algn="l" rtl="0">
              <a:spcBef>
                <a:spcPts val="0"/>
              </a:spcBef>
              <a:spcAft>
                <a:spcPts val="0"/>
              </a:spcAft>
              <a:buSzPts val="2400"/>
              <a:buChar char="●"/>
            </a:pPr>
            <a:r>
              <a:rPr lang="en-US" sz="2400"/>
              <a:t>Without Sea otters, kelp forests may not exist.</a:t>
            </a:r>
            <a:endParaRPr sz="2400"/>
          </a:p>
        </p:txBody>
      </p:sp>
      <p:pic>
        <p:nvPicPr>
          <p:cNvPr id="328" name="Google Shape;328;ge6d40271e2_0_16"/>
          <p:cNvPicPr preferRelativeResize="0"/>
          <p:nvPr/>
        </p:nvPicPr>
        <p:blipFill>
          <a:blip r:embed="rId3">
            <a:alphaModFix/>
          </a:blip>
          <a:stretch>
            <a:fillRect/>
          </a:stretch>
        </p:blipFill>
        <p:spPr>
          <a:xfrm>
            <a:off x="5338600" y="2236226"/>
            <a:ext cx="6657826" cy="3745053"/>
          </a:xfrm>
          <a:prstGeom prst="rect">
            <a:avLst/>
          </a:prstGeom>
          <a:noFill/>
          <a:ln w="76200" cap="flat" cmpd="sng">
            <a:solidFill>
              <a:schemeClr val="accent5"/>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be2678d919_0_3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34" name="Google Shape;334;gbe2678d919_0_3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35" name="Google Shape;335;gbe2678d919_0_34"/>
          <p:cNvSpPr txBox="1"/>
          <p:nvPr/>
        </p:nvSpPr>
        <p:spPr>
          <a:xfrm>
            <a:off x="362850" y="1232125"/>
            <a:ext cx="11393700" cy="5013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endParaRPr sz="3500">
              <a:solidFill>
                <a:schemeClr val="dk1"/>
              </a:solidFill>
              <a:latin typeface="Trebuchet MS"/>
              <a:ea typeface="Trebuchet MS"/>
              <a:cs typeface="Trebuchet MS"/>
              <a:sym typeface="Trebuchet MS"/>
            </a:endParaRPr>
          </a:p>
          <a:p>
            <a:pPr marL="0" marR="0" lvl="0" indent="0" algn="ctr" rtl="0">
              <a:lnSpc>
                <a:spcPct val="115000"/>
              </a:lnSpc>
              <a:spcBef>
                <a:spcPts val="0"/>
              </a:spcBef>
              <a:spcAft>
                <a:spcPts val="0"/>
              </a:spcAft>
              <a:buNone/>
            </a:pPr>
            <a:endParaRPr sz="3500">
              <a:solidFill>
                <a:schemeClr val="dk1"/>
              </a:solidFill>
              <a:latin typeface="Trebuchet MS"/>
              <a:ea typeface="Trebuchet MS"/>
              <a:cs typeface="Trebuchet MS"/>
              <a:sym typeface="Trebuchet MS"/>
            </a:endParaRPr>
          </a:p>
          <a:p>
            <a:pPr marL="0" marR="0" lvl="0" indent="0" algn="ctr" rtl="0">
              <a:lnSpc>
                <a:spcPct val="115000"/>
              </a:lnSpc>
              <a:spcBef>
                <a:spcPts val="0"/>
              </a:spcBef>
              <a:spcAft>
                <a:spcPts val="0"/>
              </a:spcAft>
              <a:buNone/>
            </a:pPr>
            <a:r>
              <a:rPr lang="en-US" sz="3500">
                <a:solidFill>
                  <a:schemeClr val="dk1"/>
                </a:solidFill>
                <a:latin typeface="Trebuchet MS"/>
                <a:ea typeface="Trebuchet MS"/>
                <a:cs typeface="Trebuchet MS"/>
                <a:sym typeface="Trebuchet MS"/>
              </a:rPr>
              <a:t>The following activities and lessons can be done to supplement student’s environmental literacy before and/or after they attend Exploring New Horizons residential program</a:t>
            </a:r>
            <a:endParaRPr sz="3500" b="0" i="0"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36" name="Google Shape;336;gbe2678d919_0_34"/>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da9bbaf927_0_3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42" name="Google Shape;342;gda9bbaf927_0_35"/>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43" name="Google Shape;343;gda9bbaf927_0_35"/>
          <p:cNvSpPr txBox="1"/>
          <p:nvPr/>
        </p:nvSpPr>
        <p:spPr>
          <a:xfrm>
            <a:off x="362850" y="1232125"/>
            <a:ext cx="11393700" cy="5013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600" b="0" i="0" u="sng" strike="noStrike" cap="none">
                <a:solidFill>
                  <a:schemeClr val="dk1"/>
                </a:solidFill>
                <a:latin typeface="Trebuchet MS"/>
                <a:ea typeface="Trebuchet MS"/>
                <a:cs typeface="Trebuchet MS"/>
                <a:sym typeface="Trebuchet MS"/>
              </a:rPr>
              <a:t>OBSERVATIONS </a:t>
            </a:r>
            <a:endParaRPr sz="1600" b="0" i="0" u="sng"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Students choose one animal and check in on it each day and record observations for 5 min.</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https://explore.org/livecams</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1" i="0" u="sng" strike="noStrike" cap="none">
                <a:solidFill>
                  <a:schemeClr val="dk1"/>
                </a:solidFill>
                <a:latin typeface="Trebuchet MS"/>
                <a:ea typeface="Trebuchet MS"/>
                <a:cs typeface="Trebuchet MS"/>
                <a:sym typeface="Trebuchet MS"/>
              </a:rPr>
              <a:t>National Parks</a:t>
            </a:r>
            <a:endParaRPr sz="1500" b="1" i="0" u="sng"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Virtual Parks/web cams: </a:t>
            </a:r>
            <a:r>
              <a:rPr lang="en-US" sz="1500" b="0" i="0" u="sng" strike="noStrike" cap="none">
                <a:solidFill>
                  <a:srgbClr val="1155CC"/>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https://www.nps.gov/subjects/npscelebrates/find-your-virtual-park.htm</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Students choose 1 park they want to visit some day in their life</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1" i="0" u="sng" strike="noStrike" cap="none">
                <a:solidFill>
                  <a:schemeClr val="dk1"/>
                </a:solidFill>
                <a:latin typeface="Trebuchet MS"/>
                <a:ea typeface="Trebuchet MS"/>
                <a:cs typeface="Trebuchet MS"/>
                <a:sym typeface="Trebuchet MS"/>
              </a:rPr>
              <a:t>Seymour center</a:t>
            </a:r>
            <a:endParaRPr sz="1500" b="1" i="0" u="sng"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https://seymourcenter.ucsc.edu/learn/students-teachers/distance-learning/</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1" i="0" u="sng" strike="noStrike" cap="none">
                <a:solidFill>
                  <a:schemeClr val="dk1"/>
                </a:solidFill>
                <a:latin typeface="Trebuchet MS"/>
                <a:ea typeface="Trebuchet MS"/>
                <a:cs typeface="Trebuchet MS"/>
                <a:sym typeface="Trebuchet MS"/>
              </a:rPr>
              <a:t>Monterey Bay Aquarium</a:t>
            </a:r>
            <a:endParaRPr sz="1500" b="1" i="0" u="sng"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https://montereybayaquarium.thinkific.com/courses/take/tidepool-scientist/multimedia/11308044-let-s-explore-the-rocky-shore</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https://montereybayaquarium.thinkific.com/courses/take/tidepool-scientist/multimedia/11349361-make-an-anemone</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https://montereybayaquarium.thinkific.com/courses/take/tidepool-scientist/multimedia/11349400-make-a-hermit-crab</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https://montereybayaquarium.thinkific.com/courses/take/tidepool-scientist/multimedia/11349392-make-a-sea-star</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https://montereybayaquarium.thinkific.com/courses/take/otter-spotters/lessons/12232211-let-s-explore-otters-in-a-kelp-forest</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Trebuchet MS"/>
              <a:buChar char="○"/>
            </a:pPr>
            <a:r>
              <a:rPr lang="en-US" sz="1500" b="0" i="0" u="sng" strike="noStrike" cap="none">
                <a:solidFill>
                  <a:srgbClr val="1155CC"/>
                </a:solidFill>
                <a:latin typeface="Trebuchet MS"/>
                <a:ea typeface="Trebuchet MS"/>
                <a:cs typeface="Trebuchet MS"/>
                <a:sym typeface="Trebuchet MS"/>
                <a:hlinkClick r:id="rId11">
                  <a:extLst>
                    <a:ext uri="{A12FA001-AC4F-418D-AE19-62706E023703}">
                      <ahyp:hlinkClr xmlns:ahyp="http://schemas.microsoft.com/office/drawing/2018/hyperlinkcolor" val="tx"/>
                    </a:ext>
                  </a:extLst>
                </a:hlinkClick>
              </a:rPr>
              <a:t>https://montereybayaquarium.thinkific.com/courses/take/otter-spotters/lessons/12403850-let-s-observe-a-sea-otter-up-close</a:t>
            </a:r>
            <a:endParaRPr sz="22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44" name="Google Shape;344;gda9bbaf927_0_35"/>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be2678d919_0_4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50" name="Google Shape;350;gbe2678d919_0_48"/>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51" name="Google Shape;351;gbe2678d919_0_48"/>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914400" marR="0" lvl="1" indent="-349250" algn="ctr" rtl="0">
              <a:lnSpc>
                <a:spcPct val="115000"/>
              </a:lnSpc>
              <a:spcBef>
                <a:spcPts val="0"/>
              </a:spcBef>
              <a:spcAft>
                <a:spcPts val="0"/>
              </a:spcAft>
              <a:buClr>
                <a:srgbClr val="000000"/>
              </a:buClr>
              <a:buSzPts val="1900"/>
              <a:buFont typeface="Trebuchet MS"/>
              <a:buChar char="○"/>
            </a:pPr>
            <a:r>
              <a:rPr lang="en-US" sz="2000" i="0" u="sng" strike="noStrike" cap="none">
                <a:solidFill>
                  <a:schemeClr val="dk1"/>
                </a:solidFill>
                <a:latin typeface="Trebuchet MS"/>
                <a:ea typeface="Trebuchet MS"/>
                <a:cs typeface="Trebuchet MS"/>
                <a:sym typeface="Trebuchet MS"/>
              </a:rPr>
              <a:t>APPS</a:t>
            </a:r>
            <a:endParaRPr sz="2000" i="0" u="sng" strike="noStrike" cap="none">
              <a:solidFill>
                <a:schemeClr val="dk1"/>
              </a:solidFill>
              <a:latin typeface="Trebuchet MS"/>
              <a:ea typeface="Trebuchet MS"/>
              <a:cs typeface="Trebuchet MS"/>
              <a:sym typeface="Trebuchet MS"/>
            </a:endParaRPr>
          </a:p>
          <a:p>
            <a:pPr marL="457200" marR="0" lvl="0" indent="-349250" algn="l" rtl="0">
              <a:lnSpc>
                <a:spcPct val="115000"/>
              </a:lnSpc>
              <a:spcBef>
                <a:spcPts val="0"/>
              </a:spcBef>
              <a:spcAft>
                <a:spcPts val="0"/>
              </a:spcAft>
              <a:buClr>
                <a:schemeClr val="dk1"/>
              </a:buClr>
              <a:buSzPts val="1900"/>
              <a:buChar char="●"/>
            </a:pPr>
            <a:r>
              <a:rPr lang="en-US" sz="1900" i="0" u="none" strike="noStrike" cap="none">
                <a:solidFill>
                  <a:schemeClr val="dk1"/>
                </a:solidFill>
                <a:latin typeface="Trebuchet MS"/>
                <a:ea typeface="Trebuchet MS"/>
                <a:cs typeface="Trebuchet MS"/>
                <a:sym typeface="Trebuchet MS"/>
              </a:rPr>
              <a:t>iNaturalist: Photograph plants, animals, and other organisms on your own or as part of a </a:t>
            </a:r>
            <a:r>
              <a:rPr lang="en-US" sz="1900" i="0" u="none" strike="noStrike" cap="none">
                <a:solidFill>
                  <a:schemeClr val="dk1"/>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BioBlitz</a:t>
            </a:r>
            <a:r>
              <a:rPr lang="en-US" sz="1900" i="0" u="none" strike="noStrike" cap="none">
                <a:solidFill>
                  <a:schemeClr val="dk1"/>
                </a:solidFill>
                <a:latin typeface="Trebuchet MS"/>
                <a:ea typeface="Trebuchet MS"/>
                <a:cs typeface="Trebuchet MS"/>
                <a:sym typeface="Trebuchet MS"/>
              </a:rPr>
              <a:t>. Use the </a:t>
            </a:r>
            <a:r>
              <a:rPr lang="en-US" sz="1900" i="0" u="none" strike="noStrike" cap="none">
                <a:solidFill>
                  <a:schemeClr val="dk1"/>
                </a:solidFill>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iNaturalist app</a:t>
            </a:r>
            <a:r>
              <a:rPr lang="en-US" sz="1900" i="0" u="none" strike="noStrike" cap="none">
                <a:solidFill>
                  <a:schemeClr val="dk1"/>
                </a:solidFill>
                <a:latin typeface="Trebuchet MS"/>
                <a:ea typeface="Trebuchet MS"/>
                <a:cs typeface="Trebuchet MS"/>
                <a:sym typeface="Trebuchet MS"/>
              </a:rPr>
              <a:t> or </a:t>
            </a:r>
            <a:r>
              <a:rPr lang="en-US" sz="1900" i="0" u="none" strike="noStrike" cap="none">
                <a:solidFill>
                  <a:schemeClr val="dk1"/>
                </a:solidFill>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iNaturalist.org</a:t>
            </a:r>
            <a:r>
              <a:rPr lang="en-US" sz="1900" i="0" u="none" strike="noStrike" cap="none">
                <a:solidFill>
                  <a:schemeClr val="dk1"/>
                </a:solidFill>
                <a:latin typeface="Trebuchet MS"/>
                <a:ea typeface="Trebuchet MS"/>
                <a:cs typeface="Trebuchet MS"/>
                <a:sym typeface="Trebuchet MS"/>
              </a:rPr>
              <a:t> to upload your observations and add them to a global database of biodiversity to support local to global research projects. </a:t>
            </a:r>
            <a:endParaRPr sz="1900" i="0" u="none" strike="noStrike" cap="none">
              <a:solidFill>
                <a:schemeClr val="dk1"/>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i="0" u="sng" strike="noStrike" cap="none">
                <a:solidFill>
                  <a:srgbClr val="1155CC"/>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https://www.inaturalist.org/</a:t>
            </a:r>
            <a:endParaRPr sz="1900" i="0" u="none" strike="noStrike" cap="none">
              <a:solidFill>
                <a:schemeClr val="dk1"/>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i="0" u="sng" strike="noStrike" cap="none">
                <a:solidFill>
                  <a:srgbClr val="1155CC"/>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iNaturalist for Teachers</a:t>
            </a:r>
            <a:endParaRPr sz="1900" i="0" u="none" strike="noStrike" cap="none">
              <a:solidFill>
                <a:schemeClr val="dk1"/>
              </a:solidFill>
              <a:latin typeface="Trebuchet MS"/>
              <a:ea typeface="Trebuchet MS"/>
              <a:cs typeface="Trebuchet MS"/>
              <a:sym typeface="Trebuchet MS"/>
            </a:endParaRPr>
          </a:p>
          <a:p>
            <a:pPr marL="457200" marR="0" lvl="0" indent="-349250" algn="l" rtl="0">
              <a:lnSpc>
                <a:spcPct val="115000"/>
              </a:lnSpc>
              <a:spcBef>
                <a:spcPts val="0"/>
              </a:spcBef>
              <a:spcAft>
                <a:spcPts val="0"/>
              </a:spcAft>
              <a:buClr>
                <a:schemeClr val="dk1"/>
              </a:buClr>
              <a:buSzPts val="1900"/>
              <a:buChar char="●"/>
            </a:pPr>
            <a:r>
              <a:rPr lang="en-US" sz="1900" i="0" u="none" strike="noStrike" cap="none">
                <a:solidFill>
                  <a:schemeClr val="dk1"/>
                </a:solidFill>
                <a:latin typeface="Trebuchet MS"/>
                <a:ea typeface="Trebuchet MS"/>
                <a:cs typeface="Trebuchet MS"/>
                <a:sym typeface="Trebuchet MS"/>
              </a:rPr>
              <a:t>eBird: A resource where people can share their bird sightings and photos and look up other information about migration paths and birds in your area. </a:t>
            </a:r>
            <a:endParaRPr sz="1900" i="0" u="none" strike="noStrike" cap="none">
              <a:solidFill>
                <a:schemeClr val="dk1"/>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i="0" u="sng" strike="noStrike" cap="none">
                <a:solidFill>
                  <a:srgbClr val="1155CC"/>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https://ebird.org/home</a:t>
            </a:r>
            <a:endParaRPr sz="1900" i="0" u="none" strike="noStrike" cap="none">
              <a:solidFill>
                <a:schemeClr val="dk1"/>
              </a:solidFill>
              <a:latin typeface="Trebuchet MS"/>
              <a:ea typeface="Trebuchet MS"/>
              <a:cs typeface="Trebuchet MS"/>
              <a:sym typeface="Trebuchet MS"/>
            </a:endParaRPr>
          </a:p>
          <a:p>
            <a:pPr marL="457200" marR="0" lvl="0" indent="-349250" algn="l" rtl="0">
              <a:lnSpc>
                <a:spcPct val="115000"/>
              </a:lnSpc>
              <a:spcBef>
                <a:spcPts val="0"/>
              </a:spcBef>
              <a:spcAft>
                <a:spcPts val="0"/>
              </a:spcAft>
              <a:buClr>
                <a:srgbClr val="000000"/>
              </a:buClr>
              <a:buSzPts val="1900"/>
              <a:buChar char="●"/>
            </a:pPr>
            <a:r>
              <a:rPr lang="en-US" sz="1900" i="0" u="none" strike="noStrike" cap="none">
                <a:solidFill>
                  <a:schemeClr val="dk1"/>
                </a:solidFill>
                <a:latin typeface="Trebuchet MS"/>
                <a:ea typeface="Trebuchet MS"/>
                <a:cs typeface="Trebuchet MS"/>
                <a:sym typeface="Trebuchet MS"/>
              </a:rPr>
              <a:t>Globe at Night: </a:t>
            </a:r>
            <a:r>
              <a:rPr lang="en-US" sz="1900" i="0" u="none" strike="noStrike" cap="none">
                <a:solidFill>
                  <a:srgbClr val="434343"/>
                </a:solidFill>
                <a:latin typeface="Trebuchet MS"/>
                <a:ea typeface="Trebuchet MS"/>
                <a:cs typeface="Trebuchet MS"/>
                <a:sym typeface="Trebuchet MS"/>
              </a:rPr>
              <a:t>Join the </a:t>
            </a:r>
            <a:r>
              <a:rPr lang="en-US" sz="1900" i="0" u="none" strike="noStrike" cap="none">
                <a:solidFill>
                  <a:srgbClr val="434343"/>
                </a:solidFill>
                <a:uFill>
                  <a:noFill/>
                </a:uFill>
                <a:latin typeface="Trebuchet MS"/>
                <a:ea typeface="Trebuchet MS"/>
                <a:cs typeface="Trebuchet MS"/>
                <a:sym typeface="Trebuchet MS"/>
                <a:hlinkClick r:id="rId7">
                  <a:extLst>
                    <a:ext uri="{A12FA001-AC4F-418D-AE19-62706E023703}">
                      <ahyp:hlinkClr xmlns:ahyp="http://schemas.microsoft.com/office/drawing/2018/hyperlinkcolor" val="tx"/>
                    </a:ext>
                  </a:extLst>
                </a:hlinkClick>
              </a:rPr>
              <a:t>Globe at Night</a:t>
            </a:r>
            <a:r>
              <a:rPr lang="en-US" sz="1900" i="0" u="none" strike="noStrike" cap="none">
                <a:solidFill>
                  <a:srgbClr val="434343"/>
                </a:solidFill>
                <a:latin typeface="Trebuchet MS"/>
                <a:ea typeface="Trebuchet MS"/>
                <a:cs typeface="Trebuchet MS"/>
                <a:sym typeface="Trebuchet MS"/>
              </a:rPr>
              <a:t> program in documenting light pollution by submitting data based on the visibility of constellations.                </a:t>
            </a:r>
            <a:endParaRPr sz="1900" i="0" u="none" strike="noStrike" cap="none">
              <a:solidFill>
                <a:srgbClr val="434343"/>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i="0" u="sng" strike="noStrike" cap="none">
                <a:solidFill>
                  <a:srgbClr val="1155CC"/>
                </a:solidFill>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https://www.globeatnight.org/</a:t>
            </a:r>
            <a:r>
              <a:rPr lang="en-US" sz="1900" i="0" u="none" strike="noStrike" cap="none">
                <a:solidFill>
                  <a:srgbClr val="434343"/>
                </a:solidFill>
                <a:latin typeface="Trebuchet MS"/>
                <a:ea typeface="Trebuchet MS"/>
                <a:cs typeface="Trebuchet MS"/>
                <a:sym typeface="Trebuchet MS"/>
              </a:rPr>
              <a:t>     </a:t>
            </a:r>
            <a:endParaRPr sz="1900" i="0" u="none" strike="noStrike" cap="none">
              <a:solidFill>
                <a:srgbClr val="434343"/>
              </a:solidFill>
              <a:latin typeface="Trebuchet MS"/>
              <a:ea typeface="Trebuchet MS"/>
              <a:cs typeface="Trebuchet MS"/>
              <a:sym typeface="Trebuchet MS"/>
            </a:endParaRPr>
          </a:p>
          <a:p>
            <a:pPr marL="457200" marR="0" lvl="0" indent="-349250" algn="l" rtl="0">
              <a:lnSpc>
                <a:spcPct val="115000"/>
              </a:lnSpc>
              <a:spcBef>
                <a:spcPts val="0"/>
              </a:spcBef>
              <a:spcAft>
                <a:spcPts val="0"/>
              </a:spcAft>
              <a:buClr>
                <a:srgbClr val="434343"/>
              </a:buClr>
              <a:buSzPts val="1900"/>
              <a:buFont typeface="Trebuchet MS"/>
              <a:buChar char="●"/>
            </a:pPr>
            <a:r>
              <a:rPr lang="en-US" sz="1900">
                <a:solidFill>
                  <a:srgbClr val="434343"/>
                </a:solidFill>
                <a:latin typeface="Trebuchet MS"/>
                <a:ea typeface="Trebuchet MS"/>
                <a:cs typeface="Trebuchet MS"/>
                <a:sym typeface="Trebuchet MS"/>
              </a:rPr>
              <a:t>Star Tracker Lite: Free app for identifying constellations and planets.</a:t>
            </a:r>
            <a:endParaRPr sz="1900">
              <a:solidFill>
                <a:srgbClr val="434343"/>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2000"/>
              <a:buFont typeface="Arial"/>
              <a:buNone/>
            </a:pP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52" name="Google Shape;352;gbe2678d919_0_48"/>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be2678d919_0_4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58" name="Google Shape;358;gbe2678d919_0_41"/>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59" name="Google Shape;359;gbe2678d919_0_41"/>
          <p:cNvSpPr txBox="1"/>
          <p:nvPr/>
        </p:nvSpPr>
        <p:spPr>
          <a:xfrm>
            <a:off x="399150" y="1364050"/>
            <a:ext cx="11230200" cy="48780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0"/>
              </a:spcBef>
              <a:spcAft>
                <a:spcPts val="0"/>
              </a:spcAft>
              <a:buClr>
                <a:srgbClr val="000000"/>
              </a:buClr>
              <a:buSzPts val="1600"/>
              <a:buFont typeface="Arial"/>
              <a:buNone/>
            </a:pPr>
            <a:r>
              <a:rPr lang="en-US" sz="1600" b="0" i="0" u="sng" strike="noStrike" cap="none">
                <a:solidFill>
                  <a:schemeClr val="dk1"/>
                </a:solidFill>
                <a:latin typeface="Trebuchet MS"/>
                <a:ea typeface="Trebuchet MS"/>
                <a:cs typeface="Trebuchet MS"/>
                <a:sym typeface="Trebuchet MS"/>
              </a:rPr>
              <a:t>CREATE</a:t>
            </a:r>
            <a:endParaRPr sz="1600" b="0" i="0" u="sng" strike="noStrike" cap="none">
              <a:solidFill>
                <a:schemeClr val="dk1"/>
              </a:solidFill>
              <a:latin typeface="Trebuchet MS"/>
              <a:ea typeface="Trebuchet MS"/>
              <a:cs typeface="Trebuchet MS"/>
              <a:sym typeface="Trebuchet MS"/>
            </a:endParaRPr>
          </a:p>
          <a:p>
            <a:pPr marL="457200" marR="0" lvl="0" indent="-330200" algn="l" rtl="0">
              <a:lnSpc>
                <a:spcPct val="115000"/>
              </a:lnSpc>
              <a:spcBef>
                <a:spcPts val="0"/>
              </a:spcBef>
              <a:spcAft>
                <a:spcPts val="0"/>
              </a:spcAft>
              <a:buClr>
                <a:schemeClr val="dk1"/>
              </a:buClr>
              <a:buSzPts val="1600"/>
              <a:buFont typeface="Trebuchet MS"/>
              <a:buChar char="●"/>
            </a:pPr>
            <a:r>
              <a:rPr lang="en-US" sz="1600" b="1" i="0" u="none" strike="noStrike" cap="none">
                <a:solidFill>
                  <a:schemeClr val="dk1"/>
                </a:solidFill>
                <a:latin typeface="Trebuchet MS"/>
                <a:ea typeface="Trebuchet MS"/>
                <a:cs typeface="Trebuchet MS"/>
                <a:sym typeface="Trebuchet MS"/>
              </a:rPr>
              <a:t>Phenology Wheel</a:t>
            </a:r>
            <a:endParaRPr sz="1600" b="1"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Create a basic Phenology wheel that can be added to by the participants throughout the year. Add some of your own knowledge to get them excited about what is coming but allow them to discover the changes on their own as well.</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rgbClr val="000000"/>
              </a:buClr>
              <a:buSzPts val="1500"/>
              <a:buFont typeface="Arial"/>
              <a:buChar char="○"/>
            </a:pPr>
            <a:r>
              <a:rPr lang="en-US" sz="1500" b="1" i="0" u="none" strike="noStrike" cap="none">
                <a:solidFill>
                  <a:srgbClr val="3A3A3A"/>
                </a:solidFill>
                <a:latin typeface="Trebuchet MS"/>
                <a:ea typeface="Trebuchet MS"/>
                <a:cs typeface="Trebuchet MS"/>
                <a:sym typeface="Trebuchet MS"/>
              </a:rPr>
              <a:t>A </a:t>
            </a:r>
            <a:r>
              <a:rPr lang="en-US" sz="1500" b="1" i="1" u="none" strike="noStrike" cap="none">
                <a:solidFill>
                  <a:srgbClr val="3A3A3A"/>
                </a:solidFill>
                <a:latin typeface="Trebuchet MS"/>
                <a:ea typeface="Trebuchet MS"/>
                <a:cs typeface="Trebuchet MS"/>
                <a:sym typeface="Trebuchet MS"/>
              </a:rPr>
              <a:t>phenology wheel</a:t>
            </a:r>
            <a:r>
              <a:rPr lang="en-US" sz="1500" b="0" i="1" u="none" strike="noStrike" cap="none">
                <a:solidFill>
                  <a:srgbClr val="3A3A3A"/>
                </a:solidFill>
                <a:latin typeface="Trebuchet MS"/>
                <a:ea typeface="Trebuchet MS"/>
                <a:cs typeface="Trebuchet MS"/>
                <a:sym typeface="Trebuchet MS"/>
              </a:rPr>
              <a:t> </a:t>
            </a:r>
            <a:r>
              <a:rPr lang="en-US" sz="1500" b="0" i="0" u="none" strike="noStrike" cap="none">
                <a:solidFill>
                  <a:srgbClr val="3A3A3A"/>
                </a:solidFill>
                <a:latin typeface="Trebuchet MS"/>
                <a:ea typeface="Trebuchet MS"/>
                <a:cs typeface="Trebuchet MS"/>
                <a:sym typeface="Trebuchet MS"/>
              </a:rPr>
              <a:t>is simply a way to keep track of the observations you are making about your chosen subject in nature. To use the wheel, spend some time making observations in nature for a day, week, month, or even an entire year! You can focus on one species or a special spot outside your window or place of your own choosing. </a:t>
            </a:r>
            <a:r>
              <a:rPr lang="en-US" sz="1500" b="0" i="0" u="none" strike="noStrike" cap="none">
                <a:solidFill>
                  <a:srgbClr val="1E73BE"/>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Phenology Wheel Template</a:t>
            </a:r>
            <a:r>
              <a:rPr lang="en-US" sz="1500" b="0" i="0" u="none" strike="noStrike" cap="none">
                <a:solidFill>
                  <a:srgbClr val="FFFFFF"/>
                </a:solidFill>
                <a:highlight>
                  <a:srgbClr val="32373C"/>
                </a:highlight>
                <a:uFill>
                  <a:noFill/>
                </a:u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Download</a:t>
            </a:r>
            <a:r>
              <a:rPr lang="en-US" sz="1500" b="0" i="0" u="none" strike="noStrike" cap="none">
                <a:solidFill>
                  <a:srgbClr val="1E73BE"/>
                </a:solidFill>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Activity Guide: Creating Your Own Phenology Wheel</a:t>
            </a:r>
            <a:r>
              <a:rPr lang="en-US" sz="1500" b="0" i="0" u="none" strike="noStrike" cap="none">
                <a:solidFill>
                  <a:srgbClr val="FFFFFF"/>
                </a:solidFill>
                <a:highlight>
                  <a:srgbClr val="32373C"/>
                </a:highlight>
                <a:uFill>
                  <a:noFill/>
                </a:u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Downlo</a:t>
            </a:r>
            <a:r>
              <a:rPr lang="en-US" sz="1500" b="0" i="0" u="none" strike="noStrike" cap="none">
                <a:solidFill>
                  <a:schemeClr val="dk1"/>
                </a:solidFill>
                <a:latin typeface="Trebuchet MS"/>
                <a:ea typeface="Trebuchet MS"/>
                <a:cs typeface="Trebuchet MS"/>
                <a:sym typeface="Trebuchet MS"/>
              </a:rPr>
              <a:t>ad</a:t>
            </a:r>
            <a:endParaRPr sz="1500" b="0" i="0" u="none" strike="noStrike" cap="none">
              <a:solidFill>
                <a:schemeClr val="dk1"/>
              </a:solidFill>
              <a:latin typeface="Trebuchet MS"/>
              <a:ea typeface="Trebuchet MS"/>
              <a:cs typeface="Trebuchet MS"/>
              <a:sym typeface="Trebuchet MS"/>
            </a:endParaRPr>
          </a:p>
          <a:p>
            <a:pPr marL="457200" marR="0" lvl="0" indent="-330200" algn="l" rtl="0">
              <a:lnSpc>
                <a:spcPct val="115000"/>
              </a:lnSpc>
              <a:spcBef>
                <a:spcPts val="0"/>
              </a:spcBef>
              <a:spcAft>
                <a:spcPts val="0"/>
              </a:spcAft>
              <a:buClr>
                <a:schemeClr val="dk1"/>
              </a:buClr>
              <a:buSzPts val="1600"/>
              <a:buFont typeface="Trebuchet MS"/>
              <a:buChar char="●"/>
            </a:pPr>
            <a:r>
              <a:rPr lang="en-US" sz="1600" b="0" i="0" u="none" strike="noStrike" cap="none">
                <a:solidFill>
                  <a:schemeClr val="dk1"/>
                </a:solidFill>
                <a:latin typeface="Trebuchet MS"/>
                <a:ea typeface="Trebuchet MS"/>
                <a:cs typeface="Trebuchet MS"/>
                <a:sym typeface="Trebuchet MS"/>
              </a:rPr>
              <a:t>Grow a seed!</a:t>
            </a:r>
            <a:endParaRPr sz="16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Save a seed from a fruit or vegetable that you ate/are going to eat</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What does it need to grow?</a:t>
            </a:r>
            <a:endParaRPr sz="1500" b="0" i="0" u="none" strike="noStrike" cap="none">
              <a:solidFill>
                <a:schemeClr val="dk1"/>
              </a:solidFill>
              <a:latin typeface="Trebuchet MS"/>
              <a:ea typeface="Trebuchet MS"/>
              <a:cs typeface="Trebuchet MS"/>
              <a:sym typeface="Trebuchet MS"/>
            </a:endParaRPr>
          </a:p>
          <a:p>
            <a:pPr marL="457200" marR="0" lvl="0" indent="-330200" algn="l" rtl="0">
              <a:lnSpc>
                <a:spcPct val="115000"/>
              </a:lnSpc>
              <a:spcBef>
                <a:spcPts val="0"/>
              </a:spcBef>
              <a:spcAft>
                <a:spcPts val="0"/>
              </a:spcAft>
              <a:buClr>
                <a:schemeClr val="dk1"/>
              </a:buClr>
              <a:buSzPts val="1600"/>
              <a:buFont typeface="Trebuchet MS"/>
              <a:buChar char="●"/>
            </a:pPr>
            <a:r>
              <a:rPr lang="en-US" sz="1600" b="0" i="0" u="none" strike="noStrike" cap="none">
                <a:solidFill>
                  <a:schemeClr val="dk1"/>
                </a:solidFill>
                <a:latin typeface="Trebuchet MS"/>
                <a:ea typeface="Trebuchet MS"/>
                <a:cs typeface="Trebuchet MS"/>
                <a:sym typeface="Trebuchet MS"/>
              </a:rPr>
              <a:t>Make your own nature journal </a:t>
            </a:r>
            <a:endParaRPr sz="16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A great way to keep all observations from the week, any questions they might think of that they want to ask a naturalist, some drawings of the animal they are observing </a:t>
            </a:r>
            <a:endParaRPr sz="1500" b="0" i="0" u="none" strike="noStrike" cap="none">
              <a:solidFill>
                <a:schemeClr val="dk1"/>
              </a:solidFill>
              <a:latin typeface="Trebuchet MS"/>
              <a:ea typeface="Trebuchet MS"/>
              <a:cs typeface="Trebuchet MS"/>
              <a:sym typeface="Trebuchet MS"/>
            </a:endParaRPr>
          </a:p>
          <a:p>
            <a:pPr marL="457200" marR="0" lvl="0" indent="-330200" algn="l" rtl="0">
              <a:lnSpc>
                <a:spcPct val="115000"/>
              </a:lnSpc>
              <a:spcBef>
                <a:spcPts val="0"/>
              </a:spcBef>
              <a:spcAft>
                <a:spcPts val="0"/>
              </a:spcAft>
              <a:buClr>
                <a:schemeClr val="dk1"/>
              </a:buClr>
              <a:buSzPts val="1600"/>
              <a:buFont typeface="Trebuchet MS"/>
              <a:buChar char="●"/>
            </a:pPr>
            <a:r>
              <a:rPr lang="en-US" sz="1600" b="0" i="0" u="none" strike="noStrike" cap="none">
                <a:solidFill>
                  <a:schemeClr val="dk1"/>
                </a:solidFill>
                <a:latin typeface="Trebuchet MS"/>
                <a:ea typeface="Trebuchet MS"/>
                <a:cs typeface="Trebuchet MS"/>
                <a:sym typeface="Trebuchet MS"/>
              </a:rPr>
              <a:t>Art in Nature</a:t>
            </a:r>
            <a:endParaRPr sz="1600" b="0" i="0" u="none" strike="noStrike" cap="none">
              <a:solidFill>
                <a:schemeClr val="dk1"/>
              </a:solidFill>
              <a:latin typeface="Trebuchet MS"/>
              <a:ea typeface="Trebuchet MS"/>
              <a:cs typeface="Trebuchet MS"/>
              <a:sym typeface="Trebuchet MS"/>
            </a:endParaRPr>
          </a:p>
          <a:p>
            <a:pPr marL="914400" marR="0" lvl="1" indent="-349250" algn="l" rtl="0">
              <a:lnSpc>
                <a:spcPct val="115000"/>
              </a:lnSpc>
              <a:spcBef>
                <a:spcPts val="0"/>
              </a:spcBef>
              <a:spcAft>
                <a:spcPts val="0"/>
              </a:spcAft>
              <a:buClr>
                <a:schemeClr val="dk1"/>
              </a:buClr>
              <a:buSzPts val="1900"/>
              <a:buFont typeface="Trebuchet MS"/>
              <a:buChar char="○"/>
            </a:pPr>
            <a:r>
              <a:rPr lang="en-US" sz="1600" b="0" i="0" u="sng" strike="noStrike" cap="none">
                <a:solidFill>
                  <a:schemeClr val="hlink"/>
                </a:solidFill>
                <a:latin typeface="Calibri"/>
                <a:ea typeface="Calibri"/>
                <a:cs typeface="Calibri"/>
                <a:sym typeface="Calibri"/>
                <a:hlinkClick r:id="rId5"/>
              </a:rPr>
              <a:t>Andy Goldsworthy </a:t>
            </a:r>
            <a:endParaRPr sz="19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600" b="0" i="0" u="none" strike="noStrike" cap="none">
                <a:solidFill>
                  <a:schemeClr val="dk1"/>
                </a:solidFill>
                <a:latin typeface="Trebuchet MS"/>
                <a:ea typeface="Trebuchet MS"/>
                <a:cs typeface="Trebuchet MS"/>
                <a:sym typeface="Trebuchet MS"/>
              </a:rPr>
              <a:t>Make up your own </a:t>
            </a:r>
            <a:r>
              <a:rPr lang="en-US" sz="1600" b="0" i="0" u="sng" strike="noStrike" cap="none">
                <a:solidFill>
                  <a:schemeClr val="hlink"/>
                </a:solidFill>
                <a:latin typeface="Calibri"/>
                <a:ea typeface="Calibri"/>
                <a:cs typeface="Calibri"/>
                <a:sym typeface="Calibri"/>
                <a:hlinkClick r:id="rId6"/>
              </a:rPr>
              <a:t>Constellation Story</a:t>
            </a:r>
            <a:r>
              <a:rPr lang="en-US" sz="1600" b="0" i="0" u="none" strike="noStrike" cap="none">
                <a:solidFill>
                  <a:schemeClr val="dk1"/>
                </a:solidFill>
                <a:latin typeface="Calibri"/>
                <a:ea typeface="Calibri"/>
                <a:cs typeface="Calibri"/>
                <a:sym typeface="Calibri"/>
              </a:rPr>
              <a:t>  and check out the notes </a:t>
            </a:r>
            <a:r>
              <a:rPr lang="en-US" sz="1600" b="0" i="0" u="sng" strike="noStrike" cap="none">
                <a:solidFill>
                  <a:schemeClr val="dk1"/>
                </a:solidFill>
                <a:latin typeface="Calibri"/>
                <a:ea typeface="Calibri"/>
                <a:cs typeface="Calibri"/>
                <a:sym typeface="Calibri"/>
              </a:rPr>
              <a:t>below </a:t>
            </a:r>
            <a:r>
              <a:rPr lang="en-US" sz="1600" b="0" i="0" u="none" strike="noStrike" cap="none">
                <a:solidFill>
                  <a:schemeClr val="dk1"/>
                </a:solidFill>
                <a:latin typeface="Calibri"/>
                <a:ea typeface="Calibri"/>
                <a:cs typeface="Calibri"/>
                <a:sym typeface="Calibri"/>
              </a:rPr>
              <a:t>on blanket forts that the students can make during campfire!!!</a:t>
            </a:r>
            <a:endParaRPr sz="1600" b="0" i="0" u="none" strike="noStrike" cap="none">
              <a:solidFill>
                <a:schemeClr val="dk1"/>
              </a:solidFill>
              <a:latin typeface="Trebuchet MS"/>
              <a:ea typeface="Trebuchet MS"/>
              <a:cs typeface="Trebuchet MS"/>
              <a:sym typeface="Trebuchet MS"/>
            </a:endParaRPr>
          </a:p>
        </p:txBody>
      </p:sp>
      <p:sp>
        <p:nvSpPr>
          <p:cNvPr id="360" name="Google Shape;360;gbe2678d919_0_41"/>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da9bbaf927_0_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66" name="Google Shape;366;gda9bbaf927_0_0"/>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67" name="Google Shape;367;gda9bbaf927_0_0"/>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0"/>
              </a:spcBef>
              <a:spcAft>
                <a:spcPts val="0"/>
              </a:spcAft>
              <a:buClr>
                <a:srgbClr val="000000"/>
              </a:buClr>
              <a:buSzPts val="1400"/>
              <a:buFont typeface="Arial"/>
              <a:buNone/>
            </a:pPr>
            <a:r>
              <a:rPr lang="en-US" sz="2000" b="0" i="0" u="sng" strike="noStrike" cap="none">
                <a:solidFill>
                  <a:srgbClr val="222222"/>
                </a:solidFill>
                <a:latin typeface="Trebuchet MS"/>
                <a:ea typeface="Trebuchet MS"/>
                <a:cs typeface="Trebuchet MS"/>
                <a:sym typeface="Trebuchet MS"/>
              </a:rPr>
              <a:t>LIMITED RESOURCES</a:t>
            </a:r>
            <a:endParaRPr sz="2000" b="0" i="0" u="sng" strike="noStrike" cap="none">
              <a:solidFill>
                <a:srgbClr val="222222"/>
              </a:solidFill>
              <a:latin typeface="Trebuchet MS"/>
              <a:ea typeface="Trebuchet MS"/>
              <a:cs typeface="Trebuchet MS"/>
              <a:sym typeface="Trebuchet MS"/>
            </a:endParaRPr>
          </a:p>
          <a:p>
            <a:pPr marL="457200" marR="0" lvl="0" indent="-361950" algn="l" rtl="0">
              <a:lnSpc>
                <a:spcPct val="115000"/>
              </a:lnSpc>
              <a:spcBef>
                <a:spcPts val="0"/>
              </a:spcBef>
              <a:spcAft>
                <a:spcPts val="0"/>
              </a:spcAft>
              <a:buClr>
                <a:srgbClr val="222222"/>
              </a:buClr>
              <a:buSzPts val="2100"/>
              <a:buFont typeface="Trebuchet MS"/>
              <a:buChar char="●"/>
            </a:pPr>
            <a:r>
              <a:rPr lang="en-US" sz="2100" b="0" i="0" u="none" strike="noStrike" cap="none">
                <a:solidFill>
                  <a:srgbClr val="222222"/>
                </a:solidFill>
                <a:latin typeface="Trebuchet MS"/>
                <a:ea typeface="Trebuchet MS"/>
                <a:cs typeface="Trebuchet MS"/>
                <a:sym typeface="Trebuchet MS"/>
              </a:rPr>
              <a:t>Thinking of what resources will be available to teachers at their school (or parents at home) would be:</a:t>
            </a:r>
            <a:endParaRPr sz="21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things to do in a field with just grass (maybe drawing blade of grass, learning about native nonnative grasses)</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things to do with a few trees: leaf ID, etc.</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things to do with a few bushes: types of flowers/leaves, patterns</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Birds: parts of a bird, drawing birds, bird song, flight patterns</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Insects: insect anatomy, count the insects you find. draw one.</a:t>
            </a:r>
            <a:endParaRPr sz="2000" b="0" i="0" u="none" strike="noStrike" cap="none">
              <a:solidFill>
                <a:srgbClr val="222222"/>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222222"/>
              </a:buClr>
              <a:buSzPts val="2000"/>
              <a:buFont typeface="Trebuchet MS"/>
              <a:buChar char="○"/>
            </a:pPr>
            <a:r>
              <a:rPr lang="en-US" sz="2000" b="0" i="0" u="none" strike="noStrike" cap="none">
                <a:solidFill>
                  <a:srgbClr val="222222"/>
                </a:solidFill>
                <a:latin typeface="Trebuchet MS"/>
                <a:ea typeface="Trebuchet MS"/>
                <a:cs typeface="Trebuchet MS"/>
                <a:sym typeface="Trebuchet MS"/>
              </a:rPr>
              <a:t>Rocks: find a rock in the field around the school and draw it. Learn about rock cycle.</a:t>
            </a:r>
            <a:endParaRPr sz="2000" b="0" i="0" u="none" strike="noStrike" cap="none">
              <a:solidFill>
                <a:schemeClr val="dk1"/>
              </a:solidFill>
              <a:latin typeface="Trebuchet MS"/>
              <a:ea typeface="Trebuchet MS"/>
              <a:cs typeface="Trebuchet MS"/>
              <a:sym typeface="Trebuchet MS"/>
            </a:endParaRPr>
          </a:p>
          <a:p>
            <a:pPr marL="457200" marR="0" lvl="0" indent="-361950" algn="l" rtl="0">
              <a:lnSpc>
                <a:spcPct val="115000"/>
              </a:lnSpc>
              <a:spcBef>
                <a:spcPts val="0"/>
              </a:spcBef>
              <a:spcAft>
                <a:spcPts val="0"/>
              </a:spcAft>
              <a:buClr>
                <a:schemeClr val="dk1"/>
              </a:buClr>
              <a:buSzPts val="2100"/>
              <a:buFont typeface="Trebuchet MS"/>
              <a:buChar char="●"/>
            </a:pPr>
            <a:r>
              <a:rPr lang="en-US" sz="2100" b="0" i="0" u="none" strike="noStrike" cap="none">
                <a:solidFill>
                  <a:schemeClr val="dk1"/>
                </a:solidFill>
                <a:latin typeface="Trebuchet MS"/>
                <a:ea typeface="Trebuchet MS"/>
                <a:cs typeface="Trebuchet MS"/>
                <a:sym typeface="Trebuchet MS"/>
              </a:rPr>
              <a:t>Scav hunt (nature is everywhere)</a:t>
            </a:r>
            <a:endParaRPr sz="2100" b="0" i="0" u="none" strike="noStrike" cap="none">
              <a:solidFill>
                <a:schemeClr val="dk1"/>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rgbClr val="000000"/>
              </a:buClr>
              <a:buSzPts val="2000"/>
              <a:buFont typeface="Trebuchet MS"/>
              <a:buChar char="○"/>
            </a:pPr>
            <a:r>
              <a:rPr lang="en-US" sz="2000" b="0" i="0" u="sng" strike="noStrike" cap="none">
                <a:solidFill>
                  <a:srgbClr val="1155CC"/>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https://docs.google.com/document/d/1-TInUG95U5mbqTnV3LsBHtvLQkCtxwLGf2WJZ0sl0Jg/edit?usp=sharing</a:t>
            </a:r>
            <a:endParaRPr sz="20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500"/>
              <a:buFont typeface="Arial"/>
              <a:buNone/>
            </a:pPr>
            <a:r>
              <a:rPr lang="en-US" sz="2000" b="0" i="0" u="none" strike="noStrike" cap="none">
                <a:solidFill>
                  <a:srgbClr val="434343"/>
                </a:solidFill>
                <a:latin typeface="Trebuchet MS"/>
                <a:ea typeface="Trebuchet MS"/>
                <a:cs typeface="Trebuchet MS"/>
                <a:sym typeface="Trebuchet MS"/>
              </a:rPr>
              <a:t>    </a:t>
            </a:r>
            <a:endParaRPr sz="20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2000"/>
              <a:buFont typeface="Arial"/>
              <a:buNone/>
            </a:pP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68" name="Google Shape;368;gda9bbaf927_0_0"/>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da9bbaf927_0_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74" name="Google Shape;374;gda9bbaf927_0_7"/>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75" name="Google Shape;375;gda9bbaf927_0_7"/>
          <p:cNvSpPr txBox="1"/>
          <p:nvPr/>
        </p:nvSpPr>
        <p:spPr>
          <a:xfrm>
            <a:off x="504844" y="1707185"/>
            <a:ext cx="11866500" cy="5117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500" b="1" dirty="0">
                <a:solidFill>
                  <a:schemeClr val="dk1"/>
                </a:solidFill>
              </a:rPr>
              <a:t>Theme: Energy Flow</a:t>
            </a: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1500" dirty="0">
                <a:solidFill>
                  <a:schemeClr val="dk1"/>
                </a:solidFill>
                <a:hlinkClick r:id="rId3"/>
              </a:rPr>
              <a:t>Sunshine Feed Me Song/Video</a:t>
            </a:r>
            <a:endParaRPr lang="en-US"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1500" dirty="0">
                <a:solidFill>
                  <a:schemeClr val="dk1"/>
                </a:solidFill>
                <a:hlinkClick r:id="rId4"/>
              </a:rPr>
              <a:t>Sunshine Feed Me Worksheet</a:t>
            </a:r>
            <a:endParaRPr sz="1500" dirty="0">
              <a:solidFill>
                <a:schemeClr val="dk1"/>
              </a:solidFill>
            </a:endParaRPr>
          </a:p>
          <a:p>
            <a:pPr marL="742950" lvl="0" indent="-285750" algn="l" rtl="0">
              <a:lnSpc>
                <a:spcPct val="115000"/>
              </a:lnSpc>
              <a:spcBef>
                <a:spcPts val="0"/>
              </a:spcBef>
              <a:spcAft>
                <a:spcPts val="0"/>
              </a:spcAft>
              <a:buClr>
                <a:schemeClr val="dk1"/>
              </a:buClr>
              <a:buSzPts val="1100"/>
              <a:buFont typeface="Arial" panose="020B0604020202020204" pitchFamily="34" charset="0"/>
              <a:buChar char="•"/>
            </a:pP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1500" dirty="0">
                <a:solidFill>
                  <a:schemeClr val="dk1"/>
                </a:solidFill>
                <a:hlinkClick r:id="rId5"/>
              </a:rPr>
              <a:t>This is a great teacher-led BEETLES energy flow activity</a:t>
            </a:r>
            <a:endParaRPr sz="1500" dirty="0">
              <a:solidFill>
                <a:schemeClr val="dk1"/>
              </a:solidFill>
            </a:endParaRP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1500" dirty="0">
                <a:solidFill>
                  <a:schemeClr val="dk1"/>
                </a:solidFill>
                <a:hlinkClick r:id="rId6"/>
              </a:rPr>
              <a:t>Teacher-led activities for teaching about energy flow</a:t>
            </a:r>
            <a:endParaRPr lang="en-US"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1500" dirty="0">
                <a:solidFill>
                  <a:schemeClr val="dk1"/>
                </a:solidFill>
                <a:hlinkClick r:id="rId7"/>
              </a:rPr>
              <a:t>Build a food chain online game</a:t>
            </a:r>
            <a:endParaRPr sz="1500" dirty="0">
              <a:solidFill>
                <a:schemeClr val="dk1"/>
              </a:solidFill>
            </a:endParaRPr>
          </a:p>
          <a:p>
            <a:pPr marL="742950" lvl="0" indent="-285750" algn="l" rtl="0">
              <a:lnSpc>
                <a:spcPct val="115000"/>
              </a:lnSpc>
              <a:spcBef>
                <a:spcPts val="0"/>
              </a:spcBef>
              <a:spcAft>
                <a:spcPts val="0"/>
              </a:spcAft>
              <a:buClr>
                <a:schemeClr val="dk1"/>
              </a:buClr>
              <a:buSzPts val="1100"/>
              <a:buFont typeface="Arial" panose="020B0604020202020204" pitchFamily="34" charset="0"/>
              <a:buChar char="•"/>
            </a:pP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1500" dirty="0">
                <a:solidFill>
                  <a:schemeClr val="dk1"/>
                </a:solidFill>
                <a:hlinkClick r:id="rId8"/>
              </a:rPr>
              <a:t>Teacher-led food web activity</a:t>
            </a:r>
            <a:endParaRPr sz="1500" dirty="0">
              <a:solidFill>
                <a:schemeClr val="dk1"/>
              </a:solidFill>
            </a:endParaRPr>
          </a:p>
          <a:p>
            <a:pPr marL="742950" lvl="0" indent="-285750" algn="l" rtl="0">
              <a:lnSpc>
                <a:spcPct val="115000"/>
              </a:lnSpc>
              <a:spcBef>
                <a:spcPts val="0"/>
              </a:spcBef>
              <a:spcAft>
                <a:spcPts val="0"/>
              </a:spcAft>
              <a:buClr>
                <a:schemeClr val="dk1"/>
              </a:buClr>
              <a:buSzPts val="1100"/>
              <a:buFont typeface="Arial" panose="020B0604020202020204" pitchFamily="34" charset="0"/>
              <a:buChar char="•"/>
            </a:pPr>
            <a:endParaRPr sz="1500" dirty="0">
              <a:solidFill>
                <a:schemeClr val="dk1"/>
              </a:solidFill>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1500" dirty="0">
                <a:solidFill>
                  <a:schemeClr val="dk1"/>
                </a:solidFill>
                <a:hlinkClick r:id="rId9"/>
              </a:rPr>
              <a:t>Journaling Prompts</a:t>
            </a:r>
            <a:endParaRPr sz="1500" dirty="0">
              <a:solidFill>
                <a:schemeClr val="dk1"/>
              </a:solidFill>
            </a:endParaRPr>
          </a:p>
          <a:p>
            <a:pPr marL="0" marR="0" lvl="0" indent="0" algn="l" rtl="0">
              <a:lnSpc>
                <a:spcPct val="115000"/>
              </a:lnSpc>
              <a:spcBef>
                <a:spcPts val="0"/>
              </a:spcBef>
              <a:spcAft>
                <a:spcPts val="0"/>
              </a:spcAft>
              <a:buClr>
                <a:srgbClr val="000000"/>
              </a:buClr>
              <a:buSzPts val="1500"/>
              <a:buFont typeface="Arial"/>
              <a:buNone/>
            </a:pPr>
            <a:r>
              <a:rPr lang="en-US" sz="2000" b="0" i="0" u="none" strike="noStrike" cap="none" dirty="0">
                <a:solidFill>
                  <a:srgbClr val="434343"/>
                </a:solidFill>
                <a:latin typeface="Trebuchet MS"/>
                <a:ea typeface="Trebuchet MS"/>
                <a:cs typeface="Trebuchet MS"/>
                <a:sym typeface="Trebuchet MS"/>
              </a:rPr>
              <a:t>    </a:t>
            </a:r>
            <a:endParaRPr sz="2000" b="0" i="0" u="none" strike="noStrike" cap="none" dirty="0">
              <a:solidFill>
                <a:schemeClr val="dk1"/>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2000"/>
              <a:buFont typeface="Arial"/>
              <a:buNone/>
            </a:pPr>
            <a:endParaRPr sz="2000" b="0" i="0" u="none" strike="noStrike" cap="none" dirty="0">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dirty="0">
                <a:solidFill>
                  <a:srgbClr val="500050"/>
                </a:solidFill>
                <a:highlight>
                  <a:srgbClr val="FFFFFF"/>
                </a:highlight>
                <a:latin typeface="Times New Roman"/>
                <a:ea typeface="Times New Roman"/>
                <a:cs typeface="Times New Roman"/>
                <a:sym typeface="Times New Roman"/>
              </a:rPr>
              <a:t> </a:t>
            </a:r>
            <a:endParaRPr sz="1200" b="0" i="0" u="none" strike="noStrike" cap="none" dirty="0">
              <a:solidFill>
                <a:srgbClr val="FF0000"/>
              </a:solidFill>
              <a:highlight>
                <a:srgbClr val="FFFFFF"/>
              </a:highlight>
              <a:latin typeface="Times New Roman"/>
              <a:ea typeface="Times New Roman"/>
              <a:cs typeface="Times New Roman"/>
              <a:sym typeface="Times New Roman"/>
            </a:endParaRPr>
          </a:p>
        </p:txBody>
      </p:sp>
      <p:sp>
        <p:nvSpPr>
          <p:cNvPr id="376" name="Google Shape;376;gda9bbaf927_0_7"/>
          <p:cNvSpPr txBox="1"/>
          <p:nvPr/>
        </p:nvSpPr>
        <p:spPr>
          <a:xfrm>
            <a:off x="1275900" y="424975"/>
            <a:ext cx="107154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 Sunshine Feed Me</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da9bbaf927_0_1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82" name="Google Shape;382;gda9bbaf927_0_1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83" name="Google Shape;383;gda9bbaf927_0_14"/>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None/>
            </a:pPr>
            <a:r>
              <a:rPr lang="en-US" sz="1300" b="1">
                <a:solidFill>
                  <a:schemeClr val="dk1"/>
                </a:solidFill>
              </a:rPr>
              <a:t>Theme: Water Cycle</a:t>
            </a:r>
            <a:endParaRPr sz="1300" b="1">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Water Cycle Boogie Song/Video: </a:t>
            </a:r>
            <a:r>
              <a:rPr lang="en-US" sz="1300" u="sng">
                <a:solidFill>
                  <a:schemeClr val="hlink"/>
                </a:solidFill>
                <a:hlinkClick r:id="rId3"/>
              </a:rPr>
              <a:t>https://drive.google.com/file/d/1z2nyt--4-8XQk_cXQnW7DKa1IVIGd-yb/view?usp=sharing</a:t>
            </a:r>
            <a:endParaRPr sz="1300">
              <a:solidFill>
                <a:schemeClr val="dk1"/>
              </a:solidFill>
            </a:endParaRPr>
          </a:p>
          <a:p>
            <a:pPr marL="914400" lvl="0" indent="0" algn="l" rtl="0">
              <a:lnSpc>
                <a:spcPct val="115000"/>
              </a:lnSpc>
              <a:spcBef>
                <a:spcPts val="0"/>
              </a:spcBef>
              <a:spcAft>
                <a:spcPts val="0"/>
              </a:spcAft>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River Song Song/Video: </a:t>
            </a:r>
            <a:r>
              <a:rPr lang="en-US" sz="1300" u="sng">
                <a:solidFill>
                  <a:schemeClr val="hlink"/>
                </a:solidFill>
                <a:hlinkClick r:id="rId4"/>
              </a:rPr>
              <a:t>https://drive.google.com/file/d/1z-TLu0BjbyLRroLTkbazh8e6MHV4CnAV/view?usp=sharing</a:t>
            </a:r>
            <a:endParaRPr sz="1300">
              <a:solidFill>
                <a:schemeClr val="dk1"/>
              </a:solidFill>
            </a:endParaRPr>
          </a:p>
          <a:p>
            <a:pPr marL="914400" lvl="0" indent="0" algn="l" rtl="0">
              <a:lnSpc>
                <a:spcPct val="115000"/>
              </a:lnSpc>
              <a:spcBef>
                <a:spcPts val="0"/>
              </a:spcBef>
              <a:spcAft>
                <a:spcPts val="0"/>
              </a:spcAft>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The worksheet that goes along with Water Cycle Boogie Video: </a:t>
            </a:r>
            <a:r>
              <a:rPr lang="en-US" sz="1300" u="sng">
                <a:solidFill>
                  <a:srgbClr val="1155CC"/>
                </a:solidFill>
                <a:hlinkClick r:id="rId5">
                  <a:extLst>
                    <a:ext uri="{A12FA001-AC4F-418D-AE19-62706E023703}">
                      <ahyp:hlinkClr xmlns:ahyp="http://schemas.microsoft.com/office/drawing/2018/hyperlinkcolor" val="tx"/>
                    </a:ext>
                  </a:extLst>
                </a:hlinkClick>
              </a:rPr>
              <a:t>https://drive.google.com/file/d/1_xRBpn9mfXaAhNTnsNgtYOSK2get3Bn2/view?usp=sharing</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A very cool and easy DIY water cycle experiment for the classroom or at home: </a:t>
            </a:r>
            <a:r>
              <a:rPr lang="en-US" sz="1300" u="sng">
                <a:solidFill>
                  <a:srgbClr val="1155CC"/>
                </a:solidFill>
                <a:hlinkClick r:id="rId6">
                  <a:extLst>
                    <a:ext uri="{A12FA001-AC4F-418D-AE19-62706E023703}">
                      <ahyp:hlinkClr xmlns:ahyp="http://schemas.microsoft.com/office/drawing/2018/hyperlinkcolor" val="tx"/>
                    </a:ext>
                  </a:extLst>
                </a:hlinkClick>
              </a:rPr>
              <a:t>https://www.mobileedproductions.com/blog/how-to-make-a-water-cycle-in-a-bag</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Online games and activities about water conservation for kids to do at home: </a:t>
            </a:r>
            <a:r>
              <a:rPr lang="en-US" sz="1300" u="sng">
                <a:solidFill>
                  <a:srgbClr val="1155CC"/>
                </a:solidFill>
                <a:hlinkClick r:id="rId7">
                  <a:extLst>
                    <a:ext uri="{A12FA001-AC4F-418D-AE19-62706E023703}">
                      <ahyp:hlinkClr xmlns:ahyp="http://schemas.microsoft.com/office/drawing/2018/hyperlinkcolor" val="tx"/>
                    </a:ext>
                  </a:extLst>
                </a:hlinkClick>
              </a:rPr>
              <a:t>https://wateruseitwisely.com/kids/games/</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Project WET Teacher Clean and Conserve Activity Guide (Teacher-led activities about washing your hands and communicable diseases):</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300" u="sng">
                <a:solidFill>
                  <a:srgbClr val="1155CC"/>
                </a:solidFill>
                <a:hlinkClick r:id="rId8">
                  <a:extLst>
                    <a:ext uri="{A12FA001-AC4F-418D-AE19-62706E023703}">
                      <ahyp:hlinkClr xmlns:ahyp="http://schemas.microsoft.com/office/drawing/2018/hyperlinkcolor" val="tx"/>
                    </a:ext>
                  </a:extLst>
                </a:hlinkClick>
              </a:rPr>
              <a:t>https://www.projectwet.org/system/files/documents/cleanandconserve_activity_guide_english.pdf</a:t>
            </a:r>
            <a:endParaRPr sz="13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914400" lvl="1" indent="-311150" algn="l" rtl="0">
              <a:lnSpc>
                <a:spcPct val="115000"/>
              </a:lnSpc>
              <a:spcBef>
                <a:spcPts val="0"/>
              </a:spcBef>
              <a:spcAft>
                <a:spcPts val="0"/>
              </a:spcAft>
              <a:buClr>
                <a:schemeClr val="dk1"/>
              </a:buClr>
              <a:buSzPts val="1300"/>
              <a:buAutoNum type="alphaLcPeriod"/>
            </a:pPr>
            <a:r>
              <a:rPr lang="en-US" sz="1300">
                <a:solidFill>
                  <a:schemeClr val="dk1"/>
                </a:solidFill>
              </a:rPr>
              <a:t>Journaling Prompts:  </a:t>
            </a:r>
            <a:r>
              <a:rPr lang="en-US" sz="1300" u="sng">
                <a:solidFill>
                  <a:srgbClr val="1155CC"/>
                </a:solidFill>
                <a:hlinkClick r:id="rId9">
                  <a:extLst>
                    <a:ext uri="{A12FA001-AC4F-418D-AE19-62706E023703}">
                      <ahyp:hlinkClr xmlns:ahyp="http://schemas.microsoft.com/office/drawing/2018/hyperlinkcolor" val="tx"/>
                    </a:ext>
                  </a:extLst>
                </a:hlinkClick>
              </a:rPr>
              <a:t>https://docs.google.com/document/d/1WXmovztCbncl_6ObAsPsrw-EoqF3q__tA9bM0usSxS4/edit?usp=sharing</a:t>
            </a:r>
            <a:endParaRPr sz="1300">
              <a:solidFill>
                <a:schemeClr val="dk1"/>
              </a:solidFill>
            </a:endParaRPr>
          </a:p>
          <a:p>
            <a:pPr marL="914400" lvl="0" indent="0" algn="l" rtl="0">
              <a:lnSpc>
                <a:spcPct val="115000"/>
              </a:lnSpc>
              <a:spcBef>
                <a:spcPts val="0"/>
              </a:spcBef>
              <a:spcAft>
                <a:spcPts val="0"/>
              </a:spcAft>
              <a:buNone/>
            </a:pPr>
            <a:endParaRPr sz="1300">
              <a:solidFill>
                <a:schemeClr val="dk1"/>
              </a:solidFill>
            </a:endParaRPr>
          </a:p>
          <a:p>
            <a:pPr marL="914400" lvl="1" indent="-330200" algn="l" rtl="0">
              <a:lnSpc>
                <a:spcPct val="115000"/>
              </a:lnSpc>
              <a:spcBef>
                <a:spcPts val="0"/>
              </a:spcBef>
              <a:spcAft>
                <a:spcPts val="0"/>
              </a:spcAft>
              <a:buClr>
                <a:schemeClr val="dk1"/>
              </a:buClr>
              <a:buSzPts val="1600"/>
              <a:buAutoNum type="alphaLcPeriod"/>
            </a:pPr>
            <a:r>
              <a:rPr lang="en-US" sz="1300">
                <a:solidFill>
                  <a:schemeClr val="dk1"/>
                </a:solidFill>
              </a:rPr>
              <a:t>Dancing the Water Cycle (A teacher-led outdoor activity) </a:t>
            </a:r>
            <a:r>
              <a:rPr lang="en-US" sz="1600" u="sng">
                <a:solidFill>
                  <a:srgbClr val="1155CC"/>
                </a:solidFill>
                <a:hlinkClick r:id="rId10">
                  <a:extLst>
                    <a:ext uri="{A12FA001-AC4F-418D-AE19-62706E023703}">
                      <ahyp:hlinkClr xmlns:ahyp="http://schemas.microsoft.com/office/drawing/2018/hyperlinkcolor" val="tx"/>
                    </a:ext>
                  </a:extLst>
                </a:hlinkClick>
              </a:rPr>
              <a:t>https://www.unitedarts.org/arts-integrated-lesson-plans/plans/2017/10/09/dancing-the-water-cycle.2868138</a:t>
            </a:r>
            <a:endParaRPr sz="2500">
              <a:highlight>
                <a:srgbClr val="FFFFFF"/>
              </a:highlight>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1200"/>
              <a:buFont typeface="Arial"/>
              <a:buNone/>
            </a:pPr>
            <a:r>
              <a:rPr lang="en-US" sz="1500" b="0" i="0" u="none" strike="noStrike" cap="none">
                <a:solidFill>
                  <a:srgbClr val="500050"/>
                </a:solidFill>
                <a:highlight>
                  <a:srgbClr val="FFFFFF"/>
                </a:highlight>
                <a:latin typeface="Times New Roman"/>
                <a:ea typeface="Times New Roman"/>
                <a:cs typeface="Times New Roman"/>
                <a:sym typeface="Times New Roman"/>
              </a:rPr>
              <a:t> </a:t>
            </a:r>
            <a:endParaRPr sz="15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84" name="Google Shape;384;gda9bbaf927_0_14"/>
          <p:cNvSpPr txBox="1"/>
          <p:nvPr/>
        </p:nvSpPr>
        <p:spPr>
          <a:xfrm>
            <a:off x="1275900" y="424975"/>
            <a:ext cx="106140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 Water Cycle Boogie</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da9bbaf927_0_2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90" name="Google Shape;390;gda9bbaf927_0_21"/>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91" name="Google Shape;391;gda9bbaf927_0_21"/>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None/>
            </a:pPr>
            <a:r>
              <a:rPr lang="en-US" sz="1500" b="1">
                <a:solidFill>
                  <a:schemeClr val="dk1"/>
                </a:solidFill>
              </a:rPr>
              <a:t>Theme: Habitats, Watersheds, Wetlands, Adaptations</a:t>
            </a:r>
            <a:endParaRPr sz="1500">
              <a:solidFill>
                <a:schemeClr val="dk1"/>
              </a:solidFill>
            </a:endParaRPr>
          </a:p>
          <a:p>
            <a:pPr marL="457200" lvl="0" indent="457200" algn="l" rtl="0">
              <a:lnSpc>
                <a:spcPct val="115000"/>
              </a:lnSpc>
              <a:spcBef>
                <a:spcPts val="0"/>
              </a:spcBef>
              <a:spcAft>
                <a:spcPts val="0"/>
              </a:spcAft>
              <a:buNone/>
            </a:pPr>
            <a:endParaRPr sz="1500" b="1">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Song/Video: </a:t>
            </a:r>
            <a:r>
              <a:rPr lang="en-US" sz="1500" u="sng">
                <a:solidFill>
                  <a:schemeClr val="hlink"/>
                </a:solidFill>
                <a:hlinkClick r:id="rId3"/>
              </a:rPr>
              <a:t>https://drive.google.com/file/d/1KYbU5wJdFb_rD6IXoGsrb8gXh2eL6vDl/view?usp=sharing</a:t>
            </a:r>
            <a:endParaRPr sz="1500">
              <a:solidFill>
                <a:schemeClr val="dk1"/>
              </a:solidFill>
            </a:endParaRPr>
          </a:p>
          <a:p>
            <a:pPr marL="914400" lvl="0" indent="0" algn="l" rtl="0">
              <a:lnSpc>
                <a:spcPct val="115000"/>
              </a:lnSpc>
              <a:spcBef>
                <a:spcPts val="0"/>
              </a:spcBef>
              <a:spcAft>
                <a:spcPts val="0"/>
              </a:spcAft>
              <a:buNone/>
            </a:pP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Planimals (A creative drawing and journaling activity for in the classroom or at home): </a:t>
            </a:r>
            <a:r>
              <a:rPr lang="en-US" sz="1500" u="sng">
                <a:solidFill>
                  <a:srgbClr val="1155CC"/>
                </a:solidFill>
                <a:hlinkClick r:id="rId4">
                  <a:extLst>
                    <a:ext uri="{A12FA001-AC4F-418D-AE19-62706E023703}">
                      <ahyp:hlinkClr xmlns:ahyp="http://schemas.microsoft.com/office/drawing/2018/hyperlinkcolor" val="tx"/>
                    </a:ext>
                  </a:extLst>
                </a:hlinkClick>
              </a:rPr>
              <a:t>https://docs.google.com/document/d/11zi6itkqWjVT21sJM_7edZuU-N_qDKrngb_vFaKo8j8/edit?usp=sharing</a:t>
            </a:r>
            <a:endParaRPr sz="1500">
              <a:solidFill>
                <a:schemeClr val="dk1"/>
              </a:solidFill>
            </a:endParaRPr>
          </a:p>
          <a:p>
            <a:pPr marL="914400" lvl="0" indent="0" algn="l" rtl="0">
              <a:lnSpc>
                <a:spcPct val="115000"/>
              </a:lnSpc>
              <a:spcBef>
                <a:spcPts val="0"/>
              </a:spcBef>
              <a:spcAft>
                <a:spcPts val="0"/>
              </a:spcAft>
              <a:buNone/>
            </a:pP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Crumpled Paper Watershed Model led by teacher or parent (A hands-on activity for the classroom or at home, can be done outside):</a:t>
            </a:r>
            <a:endParaRPr sz="1500">
              <a:solidFill>
                <a:schemeClr val="dk1"/>
              </a:solidFill>
            </a:endParaRPr>
          </a:p>
          <a:p>
            <a:pPr marL="914400" lvl="0" indent="0" algn="l" rtl="0">
              <a:lnSpc>
                <a:spcPct val="115000"/>
              </a:lnSpc>
              <a:spcBef>
                <a:spcPts val="0"/>
              </a:spcBef>
              <a:spcAft>
                <a:spcPts val="0"/>
              </a:spcAft>
              <a:buNone/>
            </a:pPr>
            <a:r>
              <a:rPr lang="en-US" sz="1500" u="sng">
                <a:solidFill>
                  <a:srgbClr val="1155CC"/>
                </a:solidFill>
                <a:hlinkClick r:id="rId5">
                  <a:extLst>
                    <a:ext uri="{A12FA001-AC4F-418D-AE19-62706E023703}">
                      <ahyp:hlinkClr xmlns:ahyp="http://schemas.microsoft.com/office/drawing/2018/hyperlinkcolor" val="tx"/>
                    </a:ext>
                  </a:extLst>
                </a:hlinkClick>
              </a:rPr>
              <a:t>http://fergusonfoundation.org/teacher_resources/crumpled_paper.pdf</a:t>
            </a:r>
            <a:endParaRPr sz="1500">
              <a:solidFill>
                <a:schemeClr val="dk1"/>
              </a:solidFill>
            </a:endParaRPr>
          </a:p>
          <a:p>
            <a:pPr marL="914400" lvl="0" indent="0" algn="l" rtl="0">
              <a:lnSpc>
                <a:spcPct val="115000"/>
              </a:lnSpc>
              <a:spcBef>
                <a:spcPts val="0"/>
              </a:spcBef>
              <a:spcAft>
                <a:spcPts val="0"/>
              </a:spcAft>
              <a:buNone/>
            </a:pP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Bird Beak Buffet led by parent or teacher (A hands-on activity for the classroom or at home, can be done outside):</a:t>
            </a:r>
            <a:endParaRPr sz="1500">
              <a:solidFill>
                <a:schemeClr val="dk1"/>
              </a:solidFill>
            </a:endParaRPr>
          </a:p>
          <a:p>
            <a:pPr marL="914400" lvl="0" indent="0" algn="l" rtl="0">
              <a:lnSpc>
                <a:spcPct val="115000"/>
              </a:lnSpc>
              <a:spcBef>
                <a:spcPts val="0"/>
              </a:spcBef>
              <a:spcAft>
                <a:spcPts val="0"/>
              </a:spcAft>
              <a:buNone/>
            </a:pPr>
            <a:r>
              <a:rPr lang="en-US" sz="1500" u="sng">
                <a:solidFill>
                  <a:srgbClr val="1155CC"/>
                </a:solidFill>
                <a:hlinkClick r:id="rId6">
                  <a:extLst>
                    <a:ext uri="{A12FA001-AC4F-418D-AE19-62706E023703}">
                      <ahyp:hlinkClr xmlns:ahyp="http://schemas.microsoft.com/office/drawing/2018/hyperlinkcolor" val="tx"/>
                    </a:ext>
                  </a:extLst>
                </a:hlinkClick>
              </a:rPr>
              <a:t>https://extension.oregonstate.edu/sites/default/files/documents/10551/stemactivity-biologist-birdbeakbuffetlesson.pdf</a:t>
            </a:r>
            <a:endParaRPr sz="1500">
              <a:solidFill>
                <a:schemeClr val="dk1"/>
              </a:solidFill>
            </a:endParaRPr>
          </a:p>
          <a:p>
            <a:pPr marL="914400" lvl="0" indent="0" algn="l" rtl="0">
              <a:lnSpc>
                <a:spcPct val="115000"/>
              </a:lnSpc>
              <a:spcBef>
                <a:spcPts val="0"/>
              </a:spcBef>
              <a:spcAft>
                <a:spcPts val="0"/>
              </a:spcAft>
              <a:buNone/>
            </a:pP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Birds on the Brain by Monterey Bay Aquarium (An online student guided activity);</a:t>
            </a:r>
            <a:endParaRPr sz="1500">
              <a:solidFill>
                <a:schemeClr val="dk1"/>
              </a:solidFill>
            </a:endParaRPr>
          </a:p>
          <a:p>
            <a:pPr marL="0" lvl="0" indent="0" algn="l" rtl="0">
              <a:lnSpc>
                <a:spcPct val="115000"/>
              </a:lnSpc>
              <a:spcBef>
                <a:spcPts val="0"/>
              </a:spcBef>
              <a:spcAft>
                <a:spcPts val="0"/>
              </a:spcAft>
              <a:buNone/>
            </a:pPr>
            <a:r>
              <a:rPr lang="en-US" sz="1500">
                <a:solidFill>
                  <a:schemeClr val="dk1"/>
                </a:solidFill>
              </a:rPr>
              <a:t>		</a:t>
            </a:r>
            <a:r>
              <a:rPr lang="en-US" sz="1500" u="sng">
                <a:solidFill>
                  <a:srgbClr val="1155CC"/>
                </a:solidFill>
                <a:hlinkClick r:id="rId7">
                  <a:extLst>
                    <a:ext uri="{A12FA001-AC4F-418D-AE19-62706E023703}">
                      <ahyp:hlinkClr xmlns:ahyp="http://schemas.microsoft.com/office/drawing/2018/hyperlinkcolor" val="tx"/>
                    </a:ext>
                  </a:extLst>
                </a:hlinkClick>
              </a:rPr>
              <a:t>https://montereybayaquarium.thinkific.com/courses/birds-on-the-brain</a:t>
            </a:r>
            <a:endParaRPr sz="1500">
              <a:solidFill>
                <a:schemeClr val="dk1"/>
              </a:solidFill>
            </a:endParaRPr>
          </a:p>
          <a:p>
            <a:pPr marL="0" lvl="0" indent="0" algn="l" rtl="0">
              <a:lnSpc>
                <a:spcPct val="115000"/>
              </a:lnSpc>
              <a:spcBef>
                <a:spcPts val="0"/>
              </a:spcBef>
              <a:spcAft>
                <a:spcPts val="0"/>
              </a:spcAft>
              <a:buNone/>
            </a:pPr>
            <a:r>
              <a:rPr lang="en-US" sz="1500">
                <a:solidFill>
                  <a:schemeClr val="dk1"/>
                </a:solidFill>
              </a:rPr>
              <a:t>	</a:t>
            </a:r>
            <a:endParaRPr sz="1500">
              <a:solidFill>
                <a:schemeClr val="dk1"/>
              </a:solidFill>
            </a:endParaRPr>
          </a:p>
          <a:p>
            <a:pPr marL="914400" lvl="0" indent="-323850" algn="l" rtl="0">
              <a:lnSpc>
                <a:spcPct val="115000"/>
              </a:lnSpc>
              <a:spcBef>
                <a:spcPts val="0"/>
              </a:spcBef>
              <a:spcAft>
                <a:spcPts val="0"/>
              </a:spcAft>
              <a:buClr>
                <a:schemeClr val="dk1"/>
              </a:buClr>
              <a:buSzPts val="1500"/>
              <a:buAutoNum type="alphaLcPeriod"/>
            </a:pPr>
            <a:r>
              <a:rPr lang="en-US" sz="1500">
                <a:solidFill>
                  <a:schemeClr val="dk1"/>
                </a:solidFill>
              </a:rPr>
              <a:t>Journaling Prompts:</a:t>
            </a:r>
            <a:endParaRPr sz="1500">
              <a:solidFill>
                <a:schemeClr val="dk1"/>
              </a:solidFill>
            </a:endParaRPr>
          </a:p>
          <a:p>
            <a:pPr marL="914400" lvl="0" indent="0" algn="l" rtl="0">
              <a:lnSpc>
                <a:spcPct val="115000"/>
              </a:lnSpc>
              <a:spcBef>
                <a:spcPts val="0"/>
              </a:spcBef>
              <a:spcAft>
                <a:spcPts val="0"/>
              </a:spcAft>
              <a:buNone/>
            </a:pPr>
            <a:r>
              <a:rPr lang="en-US" sz="1500" u="sng">
                <a:solidFill>
                  <a:srgbClr val="1155CC"/>
                </a:solidFill>
                <a:hlinkClick r:id="rId8">
                  <a:extLst>
                    <a:ext uri="{A12FA001-AC4F-418D-AE19-62706E023703}">
                      <ahyp:hlinkClr xmlns:ahyp="http://schemas.microsoft.com/office/drawing/2018/hyperlinkcolor" val="tx"/>
                    </a:ext>
                  </a:extLst>
                </a:hlinkClick>
              </a:rPr>
              <a:t>https://docs.google.com/document/d/1JTjbpgUExUAROxGOK64Wwf2v_ogt6rhGBJgG6eQaRco/edit?usp=sharing</a:t>
            </a:r>
            <a:endParaRPr sz="1900" b="1">
              <a:solidFill>
                <a:schemeClr val="dk1"/>
              </a:solidFill>
            </a:endParaRPr>
          </a:p>
          <a:p>
            <a:pPr marL="0" marR="0" lvl="0" indent="0" algn="ctr" rtl="0">
              <a:lnSpc>
                <a:spcPct val="115000"/>
              </a:lnSpc>
              <a:spcBef>
                <a:spcPts val="0"/>
              </a:spcBef>
              <a:spcAft>
                <a:spcPts val="0"/>
              </a:spcAft>
              <a:buClr>
                <a:srgbClr val="000000"/>
              </a:buClr>
              <a:buSzPts val="1200"/>
              <a:buFont typeface="Arial"/>
              <a:buNone/>
            </a:pPr>
            <a:r>
              <a:rPr lang="en-US" b="0" i="0" u="none" strike="noStrike" cap="none">
                <a:solidFill>
                  <a:srgbClr val="500050"/>
                </a:solidFill>
                <a:highlight>
                  <a:srgbClr val="FFFFFF"/>
                </a:highlight>
                <a:latin typeface="Times New Roman"/>
                <a:ea typeface="Times New Roman"/>
                <a:cs typeface="Times New Roman"/>
                <a:sym typeface="Times New Roman"/>
              </a:rPr>
              <a:t> </a:t>
            </a:r>
            <a:endParaRPr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392" name="Google Shape;392;gda9bbaf927_0_21"/>
          <p:cNvSpPr txBox="1"/>
          <p:nvPr/>
        </p:nvSpPr>
        <p:spPr>
          <a:xfrm>
            <a:off x="1275900" y="424975"/>
            <a:ext cx="103299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 Ode de la Mar</a:t>
            </a:r>
            <a:r>
              <a:rPr lang="en-US" sz="3800">
                <a:solidFill>
                  <a:schemeClr val="lt1"/>
                </a:solidFill>
                <a:latin typeface="Trebuchet MS"/>
                <a:ea typeface="Trebuchet MS"/>
                <a:cs typeface="Trebuchet MS"/>
                <a:sym typeface="Trebuchet MS"/>
              </a:rPr>
              <a:t>sh</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da9bbaf927_0_2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398" name="Google Shape;398;gda9bbaf927_0_28"/>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399" name="Google Shape;399;gda9bbaf927_0_28"/>
          <p:cNvSpPr txBox="1"/>
          <p:nvPr/>
        </p:nvSpPr>
        <p:spPr>
          <a:xfrm>
            <a:off x="124700" y="1232125"/>
            <a:ext cx="11866500" cy="51177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Clr>
                <a:schemeClr val="dk1"/>
              </a:buClr>
              <a:buSzPts val="1100"/>
              <a:buFont typeface="Arial"/>
              <a:buNone/>
            </a:pPr>
            <a:r>
              <a:rPr lang="en-US" sz="1700" b="1">
                <a:solidFill>
                  <a:schemeClr val="dk1"/>
                </a:solidFill>
              </a:rPr>
              <a:t>Roots, Stems, Leaves (Theme: Plants, nutrition, structure and function)</a:t>
            </a:r>
            <a:endParaRPr sz="1700" b="1">
              <a:solidFill>
                <a:schemeClr val="dk1"/>
              </a:solidFill>
            </a:endParaRPr>
          </a:p>
          <a:p>
            <a:pPr marL="914400" lvl="0" indent="0" algn="l" rtl="0">
              <a:lnSpc>
                <a:spcPct val="115000"/>
              </a:lnSpc>
              <a:spcBef>
                <a:spcPts val="0"/>
              </a:spcBef>
              <a:spcAft>
                <a:spcPts val="0"/>
              </a:spcAft>
              <a:buNone/>
            </a:pPr>
            <a:r>
              <a:rPr lang="en-US" sz="1700">
                <a:solidFill>
                  <a:schemeClr val="dk1"/>
                </a:solidFill>
              </a:rPr>
              <a:t>Song/Video: </a:t>
            </a:r>
            <a:r>
              <a:rPr lang="en-US" sz="1700" u="sng">
                <a:solidFill>
                  <a:schemeClr val="hlink"/>
                </a:solidFill>
                <a:hlinkClick r:id="rId3"/>
              </a:rPr>
              <a:t>https://drive.google.com/file/d/14eLHUmMam6k0vEyLzc6rsGD_fbtJSuO6/view?usp=sharing</a:t>
            </a:r>
            <a:endParaRPr sz="1700">
              <a:solidFill>
                <a:schemeClr val="dk1"/>
              </a:solidFill>
            </a:endParaRPr>
          </a:p>
          <a:p>
            <a:pPr marL="914400" lvl="0" indent="0" algn="l" rtl="0">
              <a:lnSpc>
                <a:spcPct val="115000"/>
              </a:lnSpc>
              <a:spcBef>
                <a:spcPts val="0"/>
              </a:spcBef>
              <a:spcAft>
                <a:spcPts val="0"/>
              </a:spcAft>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Worksheet for song</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700" u="sng">
                <a:solidFill>
                  <a:srgbClr val="1155CC"/>
                </a:solidFill>
                <a:hlinkClick r:id="rId4">
                  <a:extLst>
                    <a:ext uri="{A12FA001-AC4F-418D-AE19-62706E023703}">
                      <ahyp:hlinkClr xmlns:ahyp="http://schemas.microsoft.com/office/drawing/2018/hyperlinkcolor" val="tx"/>
                    </a:ext>
                  </a:extLst>
                </a:hlinkClick>
              </a:rPr>
              <a:t>https://docs.google.com/viewer?url=https://www.mathworksheets4kids.com/science/plants/parts-plant/color/function-template.pdf</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Make a model of plant parts (A teacher-led hands on activity):</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700" u="sng">
                <a:solidFill>
                  <a:srgbClr val="1155CC"/>
                </a:solidFill>
                <a:hlinkClick r:id="rId5">
                  <a:extLst>
                    <a:ext uri="{A12FA001-AC4F-418D-AE19-62706E023703}">
                      <ahyp:hlinkClr xmlns:ahyp="http://schemas.microsoft.com/office/drawing/2018/hyperlinkcolor" val="tx"/>
                    </a:ext>
                  </a:extLst>
                </a:hlinkClick>
              </a:rPr>
              <a:t>https://betterlesson.com/lesson/633009/parts-of-a-plant</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Fun at-home or school garden crafts and activities </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700" u="sng">
                <a:solidFill>
                  <a:srgbClr val="1155CC"/>
                </a:solidFill>
                <a:hlinkClick r:id="rId6">
                  <a:extLst>
                    <a:ext uri="{A12FA001-AC4F-418D-AE19-62706E023703}">
                      <ahyp:hlinkClr xmlns:ahyp="http://schemas.microsoft.com/office/drawing/2018/hyperlinkcolor" val="tx"/>
                    </a:ext>
                  </a:extLst>
                </a:hlinkClick>
              </a:rPr>
              <a:t>https://mothernatured.com/gardening/garden-crafts-for-kids/</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Fun at-home of school leaf rubbing art activity:</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700">
                <a:solidFill>
                  <a:schemeClr val="dk1"/>
                </a:solidFill>
              </a:rPr>
              <a:t>	h</a:t>
            </a:r>
            <a:r>
              <a:rPr lang="en-US" sz="1700" u="sng">
                <a:solidFill>
                  <a:srgbClr val="1155CC"/>
                </a:solidFill>
                <a:hlinkClick r:id="rId7">
                  <a:extLst>
                    <a:ext uri="{A12FA001-AC4F-418D-AE19-62706E023703}">
                      <ahyp:hlinkClr xmlns:ahyp="http://schemas.microsoft.com/office/drawing/2018/hyperlinkcolor" val="tx"/>
                    </a:ext>
                  </a:extLst>
                </a:hlinkClick>
              </a:rPr>
              <a:t>ttps://www.kcedventures.com/blog/art-and-science-of-leaf-rubbings-nature-activity</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700">
              <a:solidFill>
                <a:schemeClr val="dk1"/>
              </a:solidFill>
            </a:endParaRPr>
          </a:p>
          <a:p>
            <a:pPr marL="914400" lvl="0" indent="-336550" algn="l" rtl="0">
              <a:lnSpc>
                <a:spcPct val="115000"/>
              </a:lnSpc>
              <a:spcBef>
                <a:spcPts val="0"/>
              </a:spcBef>
              <a:spcAft>
                <a:spcPts val="0"/>
              </a:spcAft>
              <a:buClr>
                <a:schemeClr val="dk1"/>
              </a:buClr>
              <a:buSzPts val="1700"/>
              <a:buAutoNum type="alphaLcPeriod"/>
            </a:pPr>
            <a:r>
              <a:rPr lang="en-US" sz="1700">
                <a:solidFill>
                  <a:schemeClr val="dk1"/>
                </a:solidFill>
              </a:rPr>
              <a:t>Journaling Prompts</a:t>
            </a:r>
            <a:endParaRPr sz="1700">
              <a:solidFill>
                <a:schemeClr val="dk1"/>
              </a:solidFill>
            </a:endParaRPr>
          </a:p>
          <a:p>
            <a:pPr marL="914400" lvl="0" indent="0" algn="l" rtl="0">
              <a:lnSpc>
                <a:spcPct val="115000"/>
              </a:lnSpc>
              <a:spcBef>
                <a:spcPts val="0"/>
              </a:spcBef>
              <a:spcAft>
                <a:spcPts val="0"/>
              </a:spcAft>
              <a:buClr>
                <a:schemeClr val="dk1"/>
              </a:buClr>
              <a:buSzPts val="1100"/>
              <a:buFont typeface="Arial"/>
              <a:buNone/>
            </a:pPr>
            <a:r>
              <a:rPr lang="en-US" sz="1700" u="sng">
                <a:solidFill>
                  <a:srgbClr val="1155CC"/>
                </a:solidFill>
                <a:hlinkClick r:id="rId8">
                  <a:extLst>
                    <a:ext uri="{A12FA001-AC4F-418D-AE19-62706E023703}">
                      <ahyp:hlinkClr xmlns:ahyp="http://schemas.microsoft.com/office/drawing/2018/hyperlinkcolor" val="tx"/>
                    </a:ext>
                  </a:extLst>
                </a:hlinkClick>
              </a:rPr>
              <a:t>https://docs.google.com/document/d/1FUSfzPXZ_hHsYn5rXR2pYYhZRMt0YtGWvBvBbzWCmkk/edit?usp=sharing</a:t>
            </a:r>
            <a:endParaRPr sz="2200" b="1">
              <a:solidFill>
                <a:schemeClr val="dk1"/>
              </a:solidFill>
            </a:endParaRPr>
          </a:p>
          <a:p>
            <a:pPr marL="0" marR="0" lvl="0" indent="0" algn="ctr" rtl="0">
              <a:lnSpc>
                <a:spcPct val="115000"/>
              </a:lnSpc>
              <a:spcBef>
                <a:spcPts val="0"/>
              </a:spcBef>
              <a:spcAft>
                <a:spcPts val="0"/>
              </a:spcAft>
              <a:buClr>
                <a:srgbClr val="000000"/>
              </a:buClr>
              <a:buSzPts val="1200"/>
              <a:buFont typeface="Arial"/>
              <a:buNone/>
            </a:pPr>
            <a:r>
              <a:rPr lang="en-US" sz="2100" b="0" i="0" u="none" strike="noStrike" cap="none">
                <a:solidFill>
                  <a:srgbClr val="500050"/>
                </a:solidFill>
                <a:highlight>
                  <a:srgbClr val="FFFFFF"/>
                </a:highlight>
                <a:latin typeface="Times New Roman"/>
                <a:ea typeface="Times New Roman"/>
                <a:cs typeface="Times New Roman"/>
                <a:sym typeface="Times New Roman"/>
              </a:rPr>
              <a:t> </a:t>
            </a:r>
            <a:endParaRPr sz="21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400" name="Google Shape;400;gda9bbaf927_0_28"/>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a77ae60568_0_8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213" name="Google Shape;213;ga77ae60568_0_88"/>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800" b="0" i="0" u="none" strike="noStrike" cap="none">
                <a:solidFill>
                  <a:schemeClr val="lt1"/>
                </a:solidFill>
                <a:latin typeface="Trebuchet MS"/>
                <a:ea typeface="Trebuchet MS"/>
                <a:cs typeface="Trebuchet MS"/>
                <a:sym typeface="Trebuchet MS"/>
              </a:rPr>
              <a:t>WELCOME!</a:t>
            </a:r>
            <a:endParaRPr sz="48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214" name="Google Shape;214;ga77ae60568_0_88"/>
          <p:cNvSpPr txBox="1"/>
          <p:nvPr/>
        </p:nvSpPr>
        <p:spPr>
          <a:xfrm>
            <a:off x="410125" y="1364050"/>
            <a:ext cx="11232600" cy="455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endParaRPr sz="2300" b="0" i="0" u="none" strike="noStrike" cap="none" dirty="0">
              <a:solidFill>
                <a:srgbClr val="000000"/>
              </a:solidFill>
              <a:highlight>
                <a:srgbClr val="FFFFFF"/>
              </a:highlight>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1200"/>
              <a:buFont typeface="Arial"/>
              <a:buNone/>
            </a:pPr>
            <a:r>
              <a:rPr lang="en-US" sz="2600" b="0" i="0" u="none" strike="noStrike" cap="none" dirty="0">
                <a:solidFill>
                  <a:srgbClr val="000000"/>
                </a:solidFill>
                <a:highlight>
                  <a:srgbClr val="FFFFFF"/>
                </a:highlight>
                <a:latin typeface="Trebuchet MS"/>
                <a:ea typeface="Trebuchet MS"/>
                <a:cs typeface="Trebuchet MS"/>
                <a:sym typeface="Trebuchet MS"/>
              </a:rPr>
              <a:t>Thank you for participating in Exploring New Horizons!  This slideshow is intended to give </a:t>
            </a:r>
            <a:r>
              <a:rPr lang="en-US" sz="2600" dirty="0">
                <a:highlight>
                  <a:srgbClr val="FFFFFF"/>
                </a:highlight>
                <a:latin typeface="Trebuchet MS"/>
                <a:ea typeface="Trebuchet MS"/>
                <a:cs typeface="Trebuchet MS"/>
                <a:sym typeface="Trebuchet MS"/>
              </a:rPr>
              <a:t>t</a:t>
            </a:r>
            <a:r>
              <a:rPr lang="en-US" sz="2600" b="0" i="0" u="none" strike="noStrike" cap="none" dirty="0">
                <a:solidFill>
                  <a:srgbClr val="000000"/>
                </a:solidFill>
                <a:highlight>
                  <a:srgbClr val="FFFFFF"/>
                </a:highlight>
                <a:latin typeface="Trebuchet MS"/>
                <a:ea typeface="Trebuchet MS"/>
                <a:cs typeface="Trebuchet MS"/>
                <a:sym typeface="Trebuchet MS"/>
              </a:rPr>
              <a:t>eachers resources to create lessons around our </a:t>
            </a:r>
            <a:r>
              <a:rPr lang="en-US" sz="2600" dirty="0">
                <a:highlight>
                  <a:srgbClr val="FFFFFF"/>
                </a:highlight>
                <a:latin typeface="Trebuchet MS"/>
                <a:ea typeface="Trebuchet MS"/>
                <a:cs typeface="Trebuchet MS"/>
                <a:sym typeface="Trebuchet MS"/>
              </a:rPr>
              <a:t>residential program</a:t>
            </a:r>
            <a:r>
              <a:rPr lang="en-US" sz="2600" b="0" i="0" u="none" strike="noStrike" cap="none" dirty="0">
                <a:solidFill>
                  <a:srgbClr val="000000"/>
                </a:solidFill>
                <a:highlight>
                  <a:srgbClr val="FFFFFF"/>
                </a:highlight>
                <a:latin typeface="Trebuchet MS"/>
                <a:ea typeface="Trebuchet MS"/>
                <a:cs typeface="Trebuchet MS"/>
                <a:sym typeface="Trebuchet MS"/>
              </a:rPr>
              <a:t>.  </a:t>
            </a:r>
            <a:r>
              <a:rPr lang="en-US" sz="2600" dirty="0">
                <a:highlight>
                  <a:srgbClr val="FFFFFF"/>
                </a:highlight>
                <a:latin typeface="Trebuchet MS"/>
                <a:ea typeface="Trebuchet MS"/>
                <a:cs typeface="Trebuchet MS"/>
                <a:sym typeface="Trebuchet MS"/>
              </a:rPr>
              <a:t>They can be used before or after students attend science camp.</a:t>
            </a:r>
            <a:endParaRPr sz="2600" b="0" i="0" u="none" strike="noStrike" cap="none" dirty="0">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2000" b="0" i="0" u="none" strike="noStrike" cap="none" dirty="0">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2000" b="0" i="0" u="none" strike="noStrike" cap="none" dirty="0">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2000" b="0" i="0" u="none" strike="noStrike" cap="none" dirty="0">
              <a:solidFill>
                <a:srgbClr val="000000"/>
              </a:solidFill>
              <a:highlight>
                <a:srgbClr val="FFFFFF"/>
              </a:highlight>
              <a:latin typeface="Trebuchet MS"/>
              <a:ea typeface="Trebuchet MS"/>
              <a:cs typeface="Trebuchet MS"/>
              <a:sym typeface="Trebuchet MS"/>
            </a:endParaRPr>
          </a:p>
          <a:p>
            <a:pPr marL="914400" marR="0" lvl="0" indent="-361950" algn="l" rtl="0">
              <a:lnSpc>
                <a:spcPct val="115000"/>
              </a:lnSpc>
              <a:spcBef>
                <a:spcPts val="0"/>
              </a:spcBef>
              <a:spcAft>
                <a:spcPts val="0"/>
              </a:spcAft>
              <a:buClr>
                <a:srgbClr val="000000"/>
              </a:buClr>
              <a:buSzPts val="2100"/>
              <a:buFont typeface="Trebuchet MS"/>
              <a:buChar char="●"/>
            </a:pPr>
            <a:r>
              <a:rPr lang="en-US" sz="2100" b="0" i="0" u="none" strike="noStrike" cap="none" dirty="0">
                <a:solidFill>
                  <a:srgbClr val="000000"/>
                </a:solidFill>
                <a:highlight>
                  <a:srgbClr val="FFFFFF"/>
                </a:highlight>
                <a:latin typeface="Trebuchet MS"/>
                <a:ea typeface="Trebuchet MS"/>
                <a:cs typeface="Trebuchet MS"/>
                <a:sym typeface="Trebuchet MS"/>
              </a:rPr>
              <a:t>If you have any questions feel free to email Danny or Chelsea at </a:t>
            </a:r>
            <a:r>
              <a:rPr lang="en-US" sz="2100" b="0" i="0" u="sng" strike="noStrike" cap="none" dirty="0">
                <a:solidFill>
                  <a:schemeClr val="hlink"/>
                </a:solidFill>
                <a:highlight>
                  <a:srgbClr val="FFFFFF"/>
                </a:highlight>
                <a:latin typeface="Trebuchet MS"/>
                <a:ea typeface="Trebuchet MS"/>
                <a:cs typeface="Trebuchet MS"/>
                <a:sym typeface="Trebuchet MS"/>
                <a:hlinkClick r:id="rId3"/>
              </a:rPr>
              <a:t>daniel@exploringnewhorizons.org</a:t>
            </a:r>
            <a:r>
              <a:rPr lang="en-US" sz="2100" b="0" i="0" u="none" strike="noStrike" cap="none" dirty="0">
                <a:solidFill>
                  <a:srgbClr val="000000"/>
                </a:solidFill>
                <a:highlight>
                  <a:srgbClr val="FFFFFF"/>
                </a:highlight>
                <a:latin typeface="Trebuchet MS"/>
                <a:ea typeface="Trebuchet MS"/>
                <a:cs typeface="Trebuchet MS"/>
                <a:sym typeface="Trebuchet MS"/>
              </a:rPr>
              <a:t> and </a:t>
            </a:r>
            <a:r>
              <a:rPr lang="en-US" sz="2100" b="0" i="0" u="sng" strike="noStrike" cap="none" dirty="0">
                <a:solidFill>
                  <a:schemeClr val="hlink"/>
                </a:solidFill>
                <a:highlight>
                  <a:srgbClr val="FFFFFF"/>
                </a:highlight>
                <a:latin typeface="Trebuchet MS"/>
                <a:ea typeface="Trebuchet MS"/>
                <a:cs typeface="Trebuchet MS"/>
                <a:sym typeface="Trebuchet MS"/>
              </a:rPr>
              <a:t>chelsea</a:t>
            </a:r>
            <a:r>
              <a:rPr lang="en-US" sz="2100" b="0" i="0" u="sng" strike="noStrike" cap="none" dirty="0">
                <a:solidFill>
                  <a:schemeClr val="hlink"/>
                </a:solidFill>
                <a:highlight>
                  <a:srgbClr val="FFFFFF"/>
                </a:highlight>
                <a:latin typeface="Trebuchet MS"/>
                <a:ea typeface="Trebuchet MS"/>
                <a:cs typeface="Trebuchet MS"/>
                <a:sym typeface="Trebuchet MS"/>
                <a:hlinkClick r:id="rId4"/>
              </a:rPr>
              <a:t>@exploringnewhorizons.org</a:t>
            </a:r>
            <a:r>
              <a:rPr lang="en-US" sz="2100" b="0" i="0" u="none" strike="noStrike" cap="none" dirty="0">
                <a:solidFill>
                  <a:srgbClr val="000000"/>
                </a:solidFill>
                <a:highlight>
                  <a:srgbClr val="FFFFFF"/>
                </a:highlight>
                <a:latin typeface="Trebuchet MS"/>
                <a:ea typeface="Trebuchet MS"/>
                <a:cs typeface="Trebuchet MS"/>
                <a:sym typeface="Trebuchet MS"/>
              </a:rPr>
              <a:t> </a:t>
            </a:r>
            <a:endParaRPr sz="2100" b="0" i="1" u="none" strike="noStrike" cap="none" dirty="0">
              <a:solidFill>
                <a:srgbClr val="FF00FF"/>
              </a:solidFill>
              <a:highlight>
                <a:srgbClr val="FFFFFF"/>
              </a:highlight>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be2678d919_0_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06" name="Google Shape;406;gbe2678d919_0_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07" name="Google Shape;407;gbe2678d919_0_4"/>
          <p:cNvSpPr txBox="1"/>
          <p:nvPr/>
        </p:nvSpPr>
        <p:spPr>
          <a:xfrm>
            <a:off x="752350" y="1364050"/>
            <a:ext cx="10475100" cy="4862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2000"/>
              <a:buFont typeface="Arial"/>
              <a:buNone/>
            </a:pPr>
            <a:r>
              <a:rPr lang="en-US" sz="2000" b="0" i="0" u="sng" strike="noStrike" cap="none">
                <a:solidFill>
                  <a:srgbClr val="434343"/>
                </a:solidFill>
                <a:latin typeface="Trebuchet MS"/>
                <a:ea typeface="Trebuchet MS"/>
                <a:cs typeface="Trebuchet MS"/>
                <a:sym typeface="Trebuchet MS"/>
              </a:rPr>
              <a:t>SOCIAL STUDIES</a:t>
            </a:r>
            <a:endParaRPr sz="2000" b="0" i="0" u="sng" strike="noStrike" cap="none">
              <a:solidFill>
                <a:srgbClr val="434343"/>
              </a:solidFill>
              <a:latin typeface="Trebuchet MS"/>
              <a:ea typeface="Trebuchet MS"/>
              <a:cs typeface="Trebuchet MS"/>
              <a:sym typeface="Trebuchet MS"/>
            </a:endParaRPr>
          </a:p>
          <a:p>
            <a:pPr marL="457200" marR="0" lvl="0" indent="-342900" algn="l" rtl="0">
              <a:lnSpc>
                <a:spcPct val="115000"/>
              </a:lnSpc>
              <a:spcBef>
                <a:spcPts val="40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Living history </a:t>
            </a:r>
            <a:endParaRPr sz="1800" b="0" i="0" u="none" strike="noStrike" cap="none">
              <a:solidFill>
                <a:schemeClr val="dk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Often, our own backyards are interesting examples of living history. Where did the plants, animals, and rocks in our backyards and parks come from? If they’re nonnative, when were they brought, and by whom?</a:t>
            </a:r>
            <a:endParaRPr sz="1800" b="0" i="0" u="none" strike="noStrike" cap="none">
              <a:solidFill>
                <a:schemeClr val="dk1"/>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Chalk footprints</a:t>
            </a:r>
            <a:endParaRPr sz="1800" b="0" i="0" u="none" strike="noStrike" cap="none">
              <a:solidFill>
                <a:schemeClr val="dk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 Get some chalk and head outside. Encourage your students to draw outlines of buildings, towns, and cities. Create parameters that replicate history: For instance, students might map the dimensions of a homestead, a World War I trench, or a Viking longboat. Examine how the space feels—what would it have felt like to live there?</a:t>
            </a:r>
            <a:endParaRPr sz="1800" b="0" i="0" u="none" strike="noStrike" cap="none">
              <a:solidFill>
                <a:schemeClr val="dk1"/>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Statistics</a:t>
            </a:r>
            <a:endParaRPr sz="1800" b="0" i="0" u="none" strike="noStrike" cap="none">
              <a:solidFill>
                <a:schemeClr val="dk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US" sz="1800" b="0" i="0" u="none" strike="noStrike" cap="none">
                <a:solidFill>
                  <a:schemeClr val="dk1"/>
                </a:solidFill>
                <a:latin typeface="Trebuchet MS"/>
                <a:ea typeface="Trebuchet MS"/>
                <a:cs typeface="Trebuchet MS"/>
                <a:sym typeface="Trebuchet MS"/>
              </a:rPr>
              <a:t> Divide students into groups to represent concepts like population density with specific applications such as the difference between cities and countryside, or before and after medieval plagues.</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408" name="Google Shape;408;gbe2678d919_0_4"/>
          <p:cNvSpPr txBox="1"/>
          <p:nvPr/>
        </p:nvSpPr>
        <p:spPr>
          <a:xfrm>
            <a:off x="1275900" y="424975"/>
            <a:ext cx="104751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 by Subject Area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be2678d919_0_1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14" name="Google Shape;414;gbe2678d919_0_13"/>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15" name="Google Shape;415;gbe2678d919_0_13"/>
          <p:cNvSpPr txBox="1"/>
          <p:nvPr/>
        </p:nvSpPr>
        <p:spPr>
          <a:xfrm>
            <a:off x="752350" y="1232125"/>
            <a:ext cx="10475100" cy="4990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700"/>
              <a:buFont typeface="Arial"/>
              <a:buNone/>
            </a:pPr>
            <a:r>
              <a:rPr lang="en-US" sz="1700" b="0" i="0" u="sng" strike="noStrike" cap="none">
                <a:solidFill>
                  <a:srgbClr val="434343"/>
                </a:solidFill>
                <a:latin typeface="Trebuchet MS"/>
                <a:ea typeface="Trebuchet MS"/>
                <a:cs typeface="Trebuchet MS"/>
                <a:sym typeface="Trebuchet MS"/>
              </a:rPr>
              <a:t>MATH</a:t>
            </a:r>
            <a:endParaRPr sz="1700" b="0" i="0" u="sng" strike="noStrike" cap="none">
              <a:solidFill>
                <a:srgbClr val="434343"/>
              </a:solidFill>
              <a:latin typeface="Trebuchet MS"/>
              <a:ea typeface="Trebuchet MS"/>
              <a:cs typeface="Trebuchet MS"/>
              <a:sym typeface="Trebuchet MS"/>
            </a:endParaRPr>
          </a:p>
          <a:p>
            <a:pPr marL="457200" marR="0" lvl="0" indent="-311150" algn="l" rtl="0">
              <a:lnSpc>
                <a:spcPct val="115000"/>
              </a:lnSpc>
              <a:spcBef>
                <a:spcPts val="40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Ratios</a:t>
            </a:r>
            <a:endParaRPr sz="1300" b="0" i="0" u="none" strike="noStrike" cap="none">
              <a:solidFill>
                <a:schemeClr val="dk1"/>
              </a:solidFill>
              <a:latin typeface="Trebuchet MS"/>
              <a:ea typeface="Trebuchet MS"/>
              <a:cs typeface="Trebuchet MS"/>
              <a:sym typeface="Trebuchet MS"/>
            </a:endParaRPr>
          </a:p>
          <a:p>
            <a:pPr marL="914400" marR="0" lvl="1"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Creating physical representations of mathematical concepts and tying them to the real world can be very helpful for students. One concept that lends itself well to outdoor learning is ratios. Provide your students with measurements—for instance, the distances between planets in our solar system—and have them make scaled models in chalk or use their own bodies on a ready-made scale.</a:t>
            </a:r>
            <a:endParaRPr sz="1300" b="0" i="0" u="none" strike="noStrike" cap="none">
              <a:solidFill>
                <a:schemeClr val="dk1"/>
              </a:solidFill>
              <a:latin typeface="Trebuchet MS"/>
              <a:ea typeface="Trebuchet MS"/>
              <a:cs typeface="Trebuchet MS"/>
              <a:sym typeface="Trebuchet MS"/>
            </a:endParaRPr>
          </a:p>
          <a:p>
            <a:pPr marL="914400" marR="0" lvl="1"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You might also count blades of grass in a small quadrant to create a ratio in order to estimate the count for an entire field. Or you could have students gather measurements of very large objects, such as the exterior of the school or a car in the parking lot, to make scaled models or drawings.</a:t>
            </a:r>
            <a:endParaRPr sz="1300" b="0" i="0" u="none" strike="noStrike" cap="none">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Graphs</a:t>
            </a:r>
            <a:endParaRPr sz="1300" b="0" i="0" u="none" strike="noStrike" cap="none">
              <a:solidFill>
                <a:schemeClr val="dk1"/>
              </a:solidFill>
              <a:latin typeface="Trebuchet MS"/>
              <a:ea typeface="Trebuchet MS"/>
              <a:cs typeface="Trebuchet MS"/>
              <a:sym typeface="Trebuchet MS"/>
            </a:endParaRPr>
          </a:p>
          <a:p>
            <a:pPr marL="914400" marR="0" lvl="1"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 Many schools and parks have spaces that are essentially graphs: think football fields, basketball courts, and even parking lots. These spaces can be used to display information like distances students can throw a ball or the frequency of various car colors in the school parking lot.</a:t>
            </a:r>
            <a:endParaRPr sz="1300" b="0" i="0" u="none" strike="noStrike" cap="none">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Patterns</a:t>
            </a:r>
            <a:endParaRPr sz="1300" b="0" i="0" u="none" strike="noStrike" cap="none">
              <a:solidFill>
                <a:schemeClr val="dk1"/>
              </a:solidFill>
              <a:latin typeface="Trebuchet MS"/>
              <a:ea typeface="Trebuchet MS"/>
              <a:cs typeface="Trebuchet MS"/>
              <a:sym typeface="Trebuchet MS"/>
            </a:endParaRPr>
          </a:p>
          <a:p>
            <a:pPr marL="914400" marR="0" lvl="1" indent="-311150" algn="l" rtl="0">
              <a:lnSpc>
                <a:spcPct val="115000"/>
              </a:lnSpc>
              <a:spcBef>
                <a:spcPts val="0"/>
              </a:spcBef>
              <a:spcAft>
                <a:spcPts val="0"/>
              </a:spcAft>
              <a:buClr>
                <a:schemeClr val="dk1"/>
              </a:buClr>
              <a:buSzPts val="1300"/>
              <a:buFont typeface="Trebuchet MS"/>
              <a:buChar char="○"/>
            </a:pPr>
            <a:r>
              <a:rPr lang="en-US" sz="1300" b="0" i="0" u="none" strike="noStrike" cap="none">
                <a:solidFill>
                  <a:schemeClr val="dk1"/>
                </a:solidFill>
                <a:latin typeface="Trebuchet MS"/>
                <a:ea typeface="Trebuchet MS"/>
                <a:cs typeface="Trebuchet MS"/>
                <a:sym typeface="Trebuchet MS"/>
              </a:rPr>
              <a:t>From organic fractals to buildings, outdoor spaces provide abundant examples of patterns—all of which present amazing opportunities to explore geometry. Students can go on scavenger hunts to find examples of shapes in the real world, take measurements of buildings on graph paper, or calculate the angles of branch bifurcation (i.e., the place where a branch joins a tree trunk).</a:t>
            </a:r>
            <a:endParaRPr sz="1300" b="0" i="0" u="none" strike="noStrike" cap="none">
              <a:solidFill>
                <a:schemeClr val="dk1"/>
              </a:solidFill>
              <a:latin typeface="Trebuchet MS"/>
              <a:ea typeface="Trebuchet MS"/>
              <a:cs typeface="Trebuchet MS"/>
              <a:sym typeface="Trebuchet MS"/>
            </a:endParaRPr>
          </a:p>
          <a:p>
            <a:pPr marL="457200" marR="0" lvl="0" indent="-336550" algn="l" rtl="0">
              <a:lnSpc>
                <a:spcPct val="115000"/>
              </a:lnSpc>
              <a:spcBef>
                <a:spcPts val="0"/>
              </a:spcBef>
              <a:spcAft>
                <a:spcPts val="0"/>
              </a:spcAft>
              <a:buClr>
                <a:schemeClr val="dk1"/>
              </a:buClr>
              <a:buSzPts val="1700"/>
              <a:buFont typeface="Trebuchet MS"/>
              <a:buChar char="●"/>
            </a:pPr>
            <a:r>
              <a:rPr lang="en-US" sz="1300" b="0" i="0" u="none" strike="noStrike" cap="none">
                <a:solidFill>
                  <a:schemeClr val="dk1"/>
                </a:solidFill>
                <a:latin typeface="Trebuchet MS"/>
                <a:ea typeface="Trebuchet MS"/>
                <a:cs typeface="Trebuchet MS"/>
                <a:sym typeface="Trebuchet MS"/>
              </a:rPr>
              <a:t>Math in nature</a:t>
            </a:r>
            <a:endParaRPr sz="13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1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https://docs.google.com/document/d/1itsAYVyk5-a4Tzebn0uBOip8_a_tetAny272S0GKEQs/edit?usp=sharing</a:t>
            </a:r>
            <a:endParaRPr sz="15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416" name="Google Shape;416;gbe2678d919_0_13"/>
          <p:cNvSpPr txBox="1"/>
          <p:nvPr/>
        </p:nvSpPr>
        <p:spPr>
          <a:xfrm>
            <a:off x="262075" y="424975"/>
            <a:ext cx="116193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 by Subject Area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be2678d919_0_2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22" name="Google Shape;422;gbe2678d919_0_20"/>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23" name="Google Shape;423;gbe2678d919_0_20"/>
          <p:cNvSpPr txBox="1"/>
          <p:nvPr/>
        </p:nvSpPr>
        <p:spPr>
          <a:xfrm>
            <a:off x="734200" y="1232125"/>
            <a:ext cx="10475100" cy="4899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800"/>
              <a:buFont typeface="Arial"/>
              <a:buNone/>
            </a:pPr>
            <a:r>
              <a:rPr lang="en-US" sz="1800" b="0" i="0" u="sng" strike="noStrike" cap="none">
                <a:solidFill>
                  <a:srgbClr val="434343"/>
                </a:solidFill>
                <a:latin typeface="Trebuchet MS"/>
                <a:ea typeface="Trebuchet MS"/>
                <a:cs typeface="Trebuchet MS"/>
                <a:sym typeface="Trebuchet MS"/>
              </a:rPr>
              <a:t>SCIENCE</a:t>
            </a:r>
            <a:endParaRPr sz="1800" b="0" i="0" u="sng" strike="noStrike" cap="none">
              <a:solidFill>
                <a:srgbClr val="434343"/>
              </a:solidFill>
              <a:latin typeface="Trebuchet MS"/>
              <a:ea typeface="Trebuchet MS"/>
              <a:cs typeface="Trebuchet MS"/>
              <a:sym typeface="Trebuchet MS"/>
            </a:endParaRPr>
          </a:p>
          <a:p>
            <a:pPr marL="457200" marR="0" lvl="0" indent="-323850" algn="l" rtl="0">
              <a:lnSpc>
                <a:spcPct val="115000"/>
              </a:lnSpc>
              <a:spcBef>
                <a:spcPts val="40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Samples</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Nature is a wonderful place to collect samples and objects for any number of activities—and students feel more engaged when they’ve collected their own materials. Students can gather rocks and minerals, plants, insects, soil, or anything else, depending on your unit of study. For instance, leaf samples can help with tree identification, rock comparisons help illustrate geological history and formations, and caterpillars can be observed through transformation.</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Weather patterns</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Since weather happens every day, there’s never a time that data can’t be collected. Studying weather patterns provides opportunities to learn about instruments (such as thermometers, anemometers, and barometers), track essential cycles (such as water, air pressure, and seasons), and gather data on everything from rainfall to pressure systems. Like many of these examples, activities are easily differentiated: Younger students could identify simple daily weather or cloud types, for instance, while older students could build a weather station or calculate the angle of the Earth’s axis.</a:t>
            </a:r>
            <a:endParaRPr sz="1500" b="0" i="0" u="none" strike="noStrike" cap="none">
              <a:solidFill>
                <a:schemeClr val="dk1"/>
              </a:solidFill>
              <a:latin typeface="Trebuchet MS"/>
              <a:ea typeface="Trebuchet MS"/>
              <a:cs typeface="Trebuchet MS"/>
              <a:sym typeface="Trebuchet MS"/>
            </a:endParaRPr>
          </a:p>
          <a:p>
            <a:pPr marL="457200" marR="0" lvl="0"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Water tests</a:t>
            </a:r>
            <a:endParaRPr sz="1500" b="0" i="0" u="none" strike="noStrike" cap="none">
              <a:solidFill>
                <a:schemeClr val="dk1"/>
              </a:solidFill>
              <a:latin typeface="Trebuchet MS"/>
              <a:ea typeface="Trebuchet MS"/>
              <a:cs typeface="Trebuchet MS"/>
              <a:sym typeface="Trebuchet MS"/>
            </a:endParaRPr>
          </a:p>
          <a:p>
            <a:pPr marL="914400" marR="0" lvl="1" indent="-323850" algn="l" rtl="0">
              <a:lnSpc>
                <a:spcPct val="115000"/>
              </a:lnSpc>
              <a:spcBef>
                <a:spcPts val="0"/>
              </a:spcBef>
              <a:spcAft>
                <a:spcPts val="0"/>
              </a:spcAft>
              <a:buClr>
                <a:schemeClr val="dk1"/>
              </a:buClr>
              <a:buSzPts val="1500"/>
              <a:buFont typeface="Trebuchet MS"/>
              <a:buChar char="○"/>
            </a:pPr>
            <a:r>
              <a:rPr lang="en-US" sz="1500" b="0" i="0" u="none" strike="noStrike" cap="none">
                <a:solidFill>
                  <a:schemeClr val="dk1"/>
                </a:solidFill>
                <a:latin typeface="Trebuchet MS"/>
                <a:ea typeface="Trebuchet MS"/>
                <a:cs typeface="Trebuchet MS"/>
                <a:sym typeface="Trebuchet MS"/>
              </a:rPr>
              <a:t>Water can be gathered from puddles, lakes, streams, oceans, or precipitation. Students can examine the flora, fauna, and minerals that exist in a sample, run pH tests, or test for pollutants.</a:t>
            </a:r>
            <a:endParaRPr sz="1500" b="0" i="0" u="none" strike="noStrike" cap="none">
              <a:solidFill>
                <a:srgbClr val="FF0000"/>
              </a:solidFill>
              <a:highlight>
                <a:srgbClr val="FFFFFF"/>
              </a:highlight>
              <a:latin typeface="Trebuchet MS"/>
              <a:ea typeface="Trebuchet MS"/>
              <a:cs typeface="Trebuchet MS"/>
              <a:sym typeface="Trebuchet MS"/>
            </a:endParaRPr>
          </a:p>
        </p:txBody>
      </p:sp>
      <p:sp>
        <p:nvSpPr>
          <p:cNvPr id="424" name="Google Shape;424;gbe2678d919_0_20"/>
          <p:cNvSpPr txBox="1"/>
          <p:nvPr/>
        </p:nvSpPr>
        <p:spPr>
          <a:xfrm>
            <a:off x="1275900" y="424975"/>
            <a:ext cx="105285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 by Subject Area</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be2678d919_0_2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30" name="Google Shape;430;gbe2678d919_0_27"/>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31" name="Google Shape;431;gbe2678d919_0_27"/>
          <p:cNvSpPr txBox="1"/>
          <p:nvPr/>
        </p:nvSpPr>
        <p:spPr>
          <a:xfrm>
            <a:off x="752350" y="1232125"/>
            <a:ext cx="10475100" cy="48993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1600"/>
              </a:spcBef>
              <a:spcAft>
                <a:spcPts val="0"/>
              </a:spcAft>
              <a:buClr>
                <a:srgbClr val="000000"/>
              </a:buClr>
              <a:buSzPts val="2000"/>
              <a:buFont typeface="Arial"/>
              <a:buNone/>
            </a:pPr>
            <a:r>
              <a:rPr lang="en-US" sz="2000" b="0" i="0" u="sng" strike="noStrike" cap="none">
                <a:solidFill>
                  <a:srgbClr val="434343"/>
                </a:solidFill>
                <a:latin typeface="Trebuchet MS"/>
                <a:ea typeface="Trebuchet MS"/>
                <a:cs typeface="Trebuchet MS"/>
                <a:sym typeface="Trebuchet MS"/>
              </a:rPr>
              <a:t>LITERACY</a:t>
            </a:r>
            <a:endParaRPr sz="2000" b="0" i="0" u="sng" strike="noStrike" cap="none">
              <a:solidFill>
                <a:srgbClr val="434343"/>
              </a:solidFill>
              <a:latin typeface="Trebuchet MS"/>
              <a:ea typeface="Trebuchet MS"/>
              <a:cs typeface="Trebuchet MS"/>
              <a:sym typeface="Trebuchet MS"/>
            </a:endParaRPr>
          </a:p>
          <a:p>
            <a:pPr marL="457200" marR="0" lvl="0" indent="-355600" algn="l" rtl="0">
              <a:lnSpc>
                <a:spcPct val="115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Plays</a:t>
            </a:r>
            <a:endParaRPr sz="2000" b="0" i="0" u="none" strike="noStrike" cap="none">
              <a:solidFill>
                <a:schemeClr val="dk1"/>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Take your classroom plays outside, where there is more space—and the students can shout without worry. Many school campuses and parks have access to bleachers or a hill that can serve as ideal seating. Not only is the outdoors an ideal setting for plays that take place outside, but also it provides extra space for theater with sprawling battle scenes, as in many of Shakespeare’s works. </a:t>
            </a:r>
            <a:endParaRPr sz="2000" b="0" i="0" u="none" strike="noStrike" cap="none">
              <a:solidFill>
                <a:schemeClr val="dk1"/>
              </a:solidFill>
              <a:latin typeface="Trebuchet MS"/>
              <a:ea typeface="Trebuchet MS"/>
              <a:cs typeface="Trebuchet MS"/>
              <a:sym typeface="Trebuchet MS"/>
            </a:endParaRPr>
          </a:p>
          <a:p>
            <a:pPr marL="457200" marR="0" lvl="0" indent="-355600" algn="l" rtl="0">
              <a:lnSpc>
                <a:spcPct val="115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Journal writing/Nature Journals </a:t>
            </a:r>
            <a:endParaRPr sz="2000" b="0" i="0" u="none" strike="noStrike" cap="none">
              <a:solidFill>
                <a:schemeClr val="dk1"/>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The calming effects of being in nature are conducive to self-reflection. When journaling, students might be free to write whatever they’d like—or there can be assignments informed by whatever environment you happen to be in. </a:t>
            </a:r>
            <a:endParaRPr sz="2000" b="0" i="0" u="none" strike="noStrike" cap="none">
              <a:solidFill>
                <a:schemeClr val="dk1"/>
              </a:solidFill>
              <a:latin typeface="Trebuchet MS"/>
              <a:ea typeface="Trebuchet MS"/>
              <a:cs typeface="Trebuchet MS"/>
              <a:sym typeface="Trebuchet MS"/>
            </a:endParaRPr>
          </a:p>
          <a:p>
            <a:pPr marL="914400" marR="0" lvl="1" indent="-355600" algn="l" rtl="0">
              <a:lnSpc>
                <a:spcPct val="115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Students could create nature poetry using writers like Mary Oliver, Matsuo Bashō, or William Wordsworth as models. </a:t>
            </a:r>
            <a:r>
              <a:rPr lang="en-US" sz="2000" b="0" i="0" u="sng" strike="noStrike" cap="none">
                <a:solidFill>
                  <a:schemeClr val="dk1"/>
                </a:solidFill>
                <a:latin typeface="Trebuchet MS"/>
                <a:ea typeface="Trebuchet MS"/>
                <a:cs typeface="Trebuchet MS"/>
                <a:sym typeface="Trebuchet MS"/>
              </a:rPr>
              <a:t>Cont.d below</a:t>
            </a:r>
            <a:endParaRPr sz="2000" b="0" i="0" u="sng" strike="noStrike" cap="none">
              <a:solidFill>
                <a:srgbClr val="333333"/>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432" name="Google Shape;432;gbe2678d919_0_27"/>
          <p:cNvSpPr txBox="1"/>
          <p:nvPr/>
        </p:nvSpPr>
        <p:spPr>
          <a:xfrm>
            <a:off x="1275900" y="424975"/>
            <a:ext cx="106164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Other Activities/Resources by Subject Area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be2678d919_0_5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38" name="Google Shape;438;gbe2678d919_0_55"/>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39" name="Google Shape;439;gbe2678d919_0_55"/>
          <p:cNvSpPr txBox="1"/>
          <p:nvPr/>
        </p:nvSpPr>
        <p:spPr>
          <a:xfrm>
            <a:off x="752350" y="1364050"/>
            <a:ext cx="10475100" cy="4551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1" i="0" u="sng" strike="noStrike" cap="none">
                <a:solidFill>
                  <a:schemeClr val="dk1"/>
                </a:solidFill>
                <a:latin typeface="Trebuchet MS"/>
                <a:ea typeface="Trebuchet MS"/>
                <a:cs typeface="Trebuchet MS"/>
                <a:sym typeface="Trebuchet MS"/>
              </a:rPr>
              <a:t>Materials teachers can send kids</a:t>
            </a:r>
            <a:endParaRPr sz="1800" b="1" i="0" u="sng" strike="noStrike" cap="none">
              <a:solidFill>
                <a:schemeClr val="dk1"/>
              </a:solidFill>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1800"/>
              <a:buFont typeface="Arial"/>
              <a:buNone/>
            </a:pPr>
            <a:endParaRPr sz="1800" b="1" i="0" u="sng" strike="noStrike" cap="none">
              <a:solidFill>
                <a:schemeClr val="dk1"/>
              </a:solidFill>
              <a:latin typeface="Trebuchet MS"/>
              <a:ea typeface="Trebuchet MS"/>
              <a:cs typeface="Trebuchet MS"/>
              <a:sym typeface="Trebuchet MS"/>
            </a:endParaRPr>
          </a:p>
          <a:p>
            <a:pPr marL="457200" marR="0" lvl="0"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A small bag of hands on materials is an excellent idea. Themes/parts of ecosystem, etc, you could do:</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Bags of different kinds of rocks are somewhat cheap and you could maybe give kids a polished and rough stone. A small fossil would be really cool.</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Seeds (and small pot/plastic cup) so kids could plant in pots or in their yard.</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Cheap plastic sunglasses so that they go out and hike in the sun, feel it on their face.</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Herbal tea bag they could make tea with.</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A small piece of cool bark (redwood, ponderosa pine, sugar pine) or driftwood.</a:t>
            </a:r>
            <a:endParaRPr sz="1700" b="0" i="0" u="none" strike="noStrike" cap="none">
              <a:solidFill>
                <a:schemeClr val="dk1"/>
              </a:solidFill>
              <a:latin typeface="Trebuchet MS"/>
              <a:ea typeface="Trebuchet MS"/>
              <a:cs typeface="Trebuchet MS"/>
              <a:sym typeface="Trebuchet MS"/>
            </a:endParaRPr>
          </a:p>
          <a:p>
            <a:pPr marL="914400" marR="0" lvl="1" indent="-336550" algn="l" rtl="0">
              <a:lnSpc>
                <a:spcPct val="115000"/>
              </a:lnSpc>
              <a:spcBef>
                <a:spcPts val="0"/>
              </a:spcBef>
              <a:spcAft>
                <a:spcPts val="0"/>
              </a:spcAft>
              <a:buClr>
                <a:schemeClr val="dk1"/>
              </a:buClr>
              <a:buSzPts val="1700"/>
              <a:buFont typeface="Trebuchet MS"/>
              <a:buChar char="○"/>
            </a:pPr>
            <a:r>
              <a:rPr lang="en-US" sz="1700" b="0" i="0" u="none" strike="noStrike" cap="none">
                <a:solidFill>
                  <a:schemeClr val="dk1"/>
                </a:solidFill>
                <a:latin typeface="Trebuchet MS"/>
                <a:ea typeface="Trebuchet MS"/>
                <a:cs typeface="Trebuchet MS"/>
                <a:sym typeface="Trebuchet MS"/>
              </a:rPr>
              <a:t>A shark tooth, snail shell, claw</a:t>
            </a:r>
            <a:endParaRPr sz="1700" b="0" i="0" u="none"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700"/>
              <a:buFont typeface="Arial"/>
              <a:buNone/>
            </a:pPr>
            <a:endParaRPr sz="1700" b="0" i="0" u="sng"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700"/>
              <a:buFont typeface="Arial"/>
              <a:buNone/>
            </a:pPr>
            <a:endParaRPr sz="1700" b="0" i="0" u="none" strike="noStrike" cap="none">
              <a:solidFill>
                <a:schemeClr val="dk1"/>
              </a:solidFill>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1700"/>
              <a:buFont typeface="Arial"/>
              <a:buNone/>
            </a:pPr>
            <a:r>
              <a:rPr lang="en-US" sz="1700" b="0" i="0" u="none" strike="noStrike" cap="none">
                <a:solidFill>
                  <a:schemeClr val="dk1"/>
                </a:solidFill>
                <a:latin typeface="Trebuchet MS"/>
                <a:ea typeface="Trebuchet MS"/>
                <a:cs typeface="Trebuchet MS"/>
                <a:sym typeface="Trebuchet MS"/>
              </a:rPr>
              <a:t>*The naturalists will NOT be using these materials, these are suggestions for you and your class!*</a:t>
            </a:r>
            <a:endParaRPr sz="200" b="0" i="0" u="none" strike="noStrike" cap="none">
              <a:solidFill>
                <a:srgbClr val="010101"/>
              </a:solidFill>
              <a:highlight>
                <a:schemeClr val="lt1"/>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700"/>
              <a:buFont typeface="Arial"/>
              <a:buNone/>
            </a:pPr>
            <a:endParaRPr sz="1700" b="0" i="0" u="sng" strike="noStrike" cap="none">
              <a:solidFill>
                <a:schemeClr val="dk1"/>
              </a:solidFill>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700" b="0" i="0" u="none" strike="noStrike" cap="none">
                <a:solidFill>
                  <a:srgbClr val="500050"/>
                </a:solidFill>
                <a:highlight>
                  <a:srgbClr val="FFFFFF"/>
                </a:highlight>
                <a:latin typeface="Trebuchet MS"/>
                <a:ea typeface="Trebuchet MS"/>
                <a:cs typeface="Trebuchet MS"/>
                <a:sym typeface="Trebuchet MS"/>
              </a:rPr>
              <a:t> </a:t>
            </a:r>
            <a:endParaRPr sz="1700" b="0" i="0" u="none" strike="noStrike" cap="none">
              <a:solidFill>
                <a:srgbClr val="FF0000"/>
              </a:solidFill>
              <a:highlight>
                <a:srgbClr val="FFFFFF"/>
              </a:highlight>
              <a:latin typeface="Trebuchet MS"/>
              <a:ea typeface="Trebuchet MS"/>
              <a:cs typeface="Trebuchet MS"/>
              <a:sym typeface="Trebuchet MS"/>
            </a:endParaRPr>
          </a:p>
        </p:txBody>
      </p:sp>
      <p:sp>
        <p:nvSpPr>
          <p:cNvPr id="440" name="Google Shape;440;gbe2678d919_0_55"/>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bd91bf546b_0_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446" name="Google Shape;446;gbd91bf546b_0_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447" name="Google Shape;447;gbd91bf546b_0_4"/>
          <p:cNvSpPr txBox="1"/>
          <p:nvPr/>
        </p:nvSpPr>
        <p:spPr>
          <a:xfrm>
            <a:off x="155875" y="1232125"/>
            <a:ext cx="11814300" cy="5227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000"/>
              <a:buFont typeface="Arial"/>
              <a:buNone/>
            </a:pPr>
            <a:r>
              <a:rPr lang="en-US" sz="2000" b="0" i="0" u="sng" strike="noStrike" cap="none">
                <a:solidFill>
                  <a:srgbClr val="000000"/>
                </a:solidFill>
                <a:highlight>
                  <a:srgbClr val="FFFFFF"/>
                </a:highlight>
                <a:latin typeface="Trebuchet MS"/>
                <a:ea typeface="Trebuchet MS"/>
                <a:cs typeface="Trebuchet MS"/>
                <a:sym typeface="Trebuchet MS"/>
              </a:rPr>
              <a:t>Virtual Town Hall Meeting</a:t>
            </a:r>
            <a:endParaRPr sz="2000" b="0" i="0" u="sng" strike="noStrike" cap="none">
              <a:solidFill>
                <a:srgbClr val="000000"/>
              </a:solidFill>
              <a:highlight>
                <a:srgbClr val="FFFFFF"/>
              </a:highlight>
              <a:latin typeface="Trebuchet MS"/>
              <a:ea typeface="Trebuchet MS"/>
              <a:cs typeface="Trebuchet MS"/>
              <a:sym typeface="Trebuchet MS"/>
            </a:endParaRPr>
          </a:p>
          <a:p>
            <a:pPr marL="0" marR="0" lvl="0" indent="0" algn="ctr" rtl="0">
              <a:lnSpc>
                <a:spcPct val="115000"/>
              </a:lnSpc>
              <a:spcBef>
                <a:spcPts val="0"/>
              </a:spcBef>
              <a:spcAft>
                <a:spcPts val="0"/>
              </a:spcAft>
              <a:buClr>
                <a:srgbClr val="000000"/>
              </a:buClr>
              <a:buSzPts val="2000"/>
              <a:buFont typeface="Arial"/>
              <a:buNone/>
            </a:pPr>
            <a:endParaRPr sz="2000" b="0" i="0" u="sng" strike="noStrike" cap="none">
              <a:solidFill>
                <a:srgbClr val="000000"/>
              </a:solidFill>
              <a:highlight>
                <a:srgbClr val="FFFFFF"/>
              </a:highlight>
              <a:latin typeface="Trebuchet MS"/>
              <a:ea typeface="Trebuchet MS"/>
              <a:cs typeface="Trebuchet MS"/>
              <a:sym typeface="Trebuchet MS"/>
            </a:endParaRPr>
          </a:p>
          <a:p>
            <a:pPr marL="457200" marR="0" lvl="0"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Here is an updated Town Hall Material if you </a:t>
            </a:r>
            <a:r>
              <a:rPr lang="en-US" sz="2000" b="0" i="1" u="none" strike="noStrike" cap="none">
                <a:solidFill>
                  <a:srgbClr val="000000"/>
                </a:solidFill>
                <a:highlight>
                  <a:srgbClr val="FFFFFF"/>
                </a:highlight>
                <a:latin typeface="Trebuchet MS"/>
                <a:ea typeface="Trebuchet MS"/>
                <a:cs typeface="Trebuchet MS"/>
                <a:sym typeface="Trebuchet MS"/>
              </a:rPr>
              <a:t>choose</a:t>
            </a:r>
            <a:r>
              <a:rPr lang="en-US" sz="2000" b="0" i="0" u="none" strike="noStrike" cap="none">
                <a:solidFill>
                  <a:srgbClr val="000000"/>
                </a:solidFill>
                <a:highlight>
                  <a:srgbClr val="FFFFFF"/>
                </a:highlight>
                <a:latin typeface="Trebuchet MS"/>
                <a:ea typeface="Trebuchet MS"/>
                <a:cs typeface="Trebuchet MS"/>
                <a:sym typeface="Trebuchet MS"/>
              </a:rPr>
              <a:t> to host your own virtual Town Hall</a:t>
            </a:r>
            <a:endParaRPr sz="2000" b="0" i="0" u="none" strike="noStrike" cap="none">
              <a:solidFill>
                <a:srgbClr val="000000"/>
              </a:solidFill>
              <a:highlight>
                <a:srgbClr val="FFFFFF"/>
              </a:highlight>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b="0" i="0" u="none" strike="noStrike" cap="none">
                <a:solidFill>
                  <a:srgbClr val="000000"/>
                </a:solidFill>
                <a:highlight>
                  <a:srgbClr val="FFFFFF"/>
                </a:highlight>
                <a:latin typeface="Trebuchet MS"/>
                <a:ea typeface="Trebuchet MS"/>
                <a:cs typeface="Trebuchet MS"/>
                <a:sym typeface="Trebuchet MS"/>
              </a:rPr>
              <a:t>In Outdoor School, the naturalists would host, and the students participate, in a Mock Town Hall Meeting.  They are presented with an issue and then ‘transform’ themselves into Interest Groups to vote on the proposal.</a:t>
            </a:r>
            <a:endParaRPr sz="1900" b="0" i="0" u="none" strike="noStrike" cap="none">
              <a:solidFill>
                <a:srgbClr val="000000"/>
              </a:solidFill>
              <a:highlight>
                <a:srgbClr val="FFFFFF"/>
              </a:highlight>
              <a:latin typeface="Trebuchet MS"/>
              <a:ea typeface="Trebuchet MS"/>
              <a:cs typeface="Trebuchet MS"/>
              <a:sym typeface="Trebuchet MS"/>
            </a:endParaRPr>
          </a:p>
          <a:p>
            <a:pPr marL="914400" marR="0" lvl="1" indent="-349250" algn="l" rtl="0">
              <a:lnSpc>
                <a:spcPct val="115000"/>
              </a:lnSpc>
              <a:spcBef>
                <a:spcPts val="0"/>
              </a:spcBef>
              <a:spcAft>
                <a:spcPts val="0"/>
              </a:spcAft>
              <a:buClr>
                <a:srgbClr val="000000"/>
              </a:buClr>
              <a:buSzPts val="1900"/>
              <a:buFont typeface="Trebuchet MS"/>
              <a:buChar char="○"/>
            </a:pPr>
            <a:r>
              <a:rPr lang="en-US" sz="1900" b="0" i="0" u="none" strike="noStrike" cap="none">
                <a:solidFill>
                  <a:srgbClr val="000000"/>
                </a:solidFill>
                <a:highlight>
                  <a:srgbClr val="FFFFFF"/>
                </a:highlight>
                <a:latin typeface="Trebuchet MS"/>
                <a:ea typeface="Trebuchet MS"/>
                <a:cs typeface="Trebuchet MS"/>
                <a:sym typeface="Trebuchet MS"/>
              </a:rPr>
              <a:t>We have adapted it and updated it so that you can have the materials to host your own with your class if you choose!</a:t>
            </a:r>
            <a:endParaRPr sz="1900" b="0" i="0" u="none" strike="noStrike" cap="none">
              <a:solidFill>
                <a:srgbClr val="000000"/>
              </a:solidFill>
              <a:highlight>
                <a:srgbClr val="FFFFFF"/>
              </a:highlight>
              <a:latin typeface="Trebuchet MS"/>
              <a:ea typeface="Trebuchet MS"/>
              <a:cs typeface="Trebuchet MS"/>
              <a:sym typeface="Trebuchet MS"/>
            </a:endParaRPr>
          </a:p>
          <a:p>
            <a:pPr marL="457200" marR="0" lvl="0" indent="-355600" algn="l" rtl="0">
              <a:lnSpc>
                <a:spcPct val="115000"/>
              </a:lnSpc>
              <a:spcBef>
                <a:spcPts val="0"/>
              </a:spcBef>
              <a:spcAft>
                <a:spcPts val="0"/>
              </a:spcAft>
              <a:buClr>
                <a:srgbClr val="000000"/>
              </a:buClr>
              <a:buSzPts val="2000"/>
              <a:buFont typeface="Trebuchet MS"/>
              <a:buChar char="●"/>
            </a:pPr>
            <a:r>
              <a:rPr lang="en-US" sz="2000" b="0" i="0" u="sng" strike="noStrike" cap="none">
                <a:solidFill>
                  <a:srgbClr val="000000"/>
                </a:solidFill>
                <a:highlight>
                  <a:srgbClr val="FFFFFF"/>
                </a:highlight>
                <a:latin typeface="Trebuchet MS"/>
                <a:ea typeface="Trebuchet MS"/>
                <a:cs typeface="Trebuchet MS"/>
                <a:sym typeface="Trebuchet MS"/>
              </a:rPr>
              <a:t>Below </a:t>
            </a:r>
            <a:r>
              <a:rPr lang="en-US" sz="2000" b="0" i="0" u="none" strike="noStrike" cap="none">
                <a:solidFill>
                  <a:srgbClr val="000000"/>
                </a:solidFill>
                <a:highlight>
                  <a:srgbClr val="FFFFFF"/>
                </a:highlight>
                <a:latin typeface="Trebuchet MS"/>
                <a:ea typeface="Trebuchet MS"/>
                <a:cs typeface="Trebuchet MS"/>
                <a:sym typeface="Trebuchet MS"/>
              </a:rPr>
              <a:t>is the link to these Town Hall Documents:</a:t>
            </a:r>
            <a:endParaRPr sz="2000" b="0" i="0" u="none" strike="noStrike" cap="none">
              <a:solidFill>
                <a:srgbClr val="000000"/>
              </a:solidFill>
              <a:highlight>
                <a:srgbClr val="FFFFFF"/>
              </a:highlight>
              <a:latin typeface="Trebuchet MS"/>
              <a:ea typeface="Trebuchet MS"/>
              <a:cs typeface="Trebuchet MS"/>
              <a:sym typeface="Trebuchet MS"/>
            </a:endParaRPr>
          </a:p>
          <a:p>
            <a:pPr marL="1371600" marR="0" lvl="1"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Slug Station- What's New? Description </a:t>
            </a:r>
            <a:endParaRPr sz="2000" b="0" i="0" u="none" strike="noStrike" cap="none">
              <a:solidFill>
                <a:srgbClr val="000000"/>
              </a:solidFill>
              <a:highlight>
                <a:srgbClr val="FFFFFF"/>
              </a:highlight>
              <a:latin typeface="Trebuchet MS"/>
              <a:ea typeface="Trebuchet MS"/>
              <a:cs typeface="Trebuchet MS"/>
              <a:sym typeface="Trebuchet MS"/>
            </a:endParaRPr>
          </a:p>
          <a:p>
            <a:pPr marL="1371600" marR="0" lvl="1"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Slug Station Timeline </a:t>
            </a:r>
            <a:endParaRPr sz="2000" b="0" i="0" u="none" strike="noStrike" cap="none">
              <a:solidFill>
                <a:srgbClr val="000000"/>
              </a:solidFill>
              <a:highlight>
                <a:srgbClr val="FFFFFF"/>
              </a:highlight>
              <a:latin typeface="Trebuchet MS"/>
              <a:ea typeface="Trebuchet MS"/>
              <a:cs typeface="Trebuchet MS"/>
              <a:sym typeface="Trebuchet MS"/>
            </a:endParaRPr>
          </a:p>
          <a:p>
            <a:pPr marL="1371600" marR="0" lvl="1"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Town Hall Interest Group Cards</a:t>
            </a:r>
            <a:endParaRPr sz="2000" b="0" i="0" u="none" strike="noStrike" cap="none">
              <a:solidFill>
                <a:srgbClr val="000000"/>
              </a:solidFill>
              <a:highlight>
                <a:srgbClr val="FFFFFF"/>
              </a:highlight>
              <a:latin typeface="Trebuchet MS"/>
              <a:ea typeface="Trebuchet MS"/>
              <a:cs typeface="Trebuchet MS"/>
              <a:sym typeface="Trebuchet MS"/>
            </a:endParaRPr>
          </a:p>
          <a:p>
            <a:pPr marL="1371600" marR="0" lvl="1" indent="-355600" algn="l" rtl="0">
              <a:lnSpc>
                <a:spcPct val="115000"/>
              </a:lnSpc>
              <a:spcBef>
                <a:spcPts val="0"/>
              </a:spcBef>
              <a:spcAft>
                <a:spcPts val="0"/>
              </a:spcAft>
              <a:buClr>
                <a:srgbClr val="000000"/>
              </a:buClr>
              <a:buSzPts val="2000"/>
              <a:buFont typeface="Trebuchet MS"/>
              <a:buChar char="○"/>
            </a:pPr>
            <a:r>
              <a:rPr lang="en-US" sz="2000" b="0" i="0" u="none" strike="noStrike" cap="none">
                <a:solidFill>
                  <a:srgbClr val="000000"/>
                </a:solidFill>
                <a:highlight>
                  <a:srgbClr val="FFFFFF"/>
                </a:highlight>
                <a:latin typeface="Trebuchet MS"/>
                <a:ea typeface="Trebuchet MS"/>
                <a:cs typeface="Trebuchet MS"/>
                <a:sym typeface="Trebuchet MS"/>
              </a:rPr>
              <a:t>Interest Group Decision Form </a:t>
            </a:r>
            <a:endParaRPr sz="20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2500"/>
              <a:buFont typeface="Arial"/>
              <a:buNone/>
            </a:pPr>
            <a:endParaRPr sz="25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2500" b="0" i="0" u="none" strike="noStrike" cap="none">
                <a:solidFill>
                  <a:srgbClr val="000000"/>
                </a:solidFill>
                <a:highlight>
                  <a:srgbClr val="FFFFFF"/>
                </a:highlight>
                <a:latin typeface="Trebuchet MS"/>
                <a:ea typeface="Trebuchet MS"/>
                <a:cs typeface="Trebuchet MS"/>
                <a:sym typeface="Trebuchet MS"/>
              </a:rPr>
              <a:t> </a:t>
            </a:r>
            <a:endParaRPr sz="2500" b="0" i="0" u="none" strike="noStrike" cap="none">
              <a:solidFill>
                <a:srgbClr val="000000"/>
              </a:solidFill>
              <a:highlight>
                <a:srgbClr val="FFFFFF"/>
              </a:highlight>
              <a:latin typeface="Trebuchet MS"/>
              <a:ea typeface="Trebuchet MS"/>
              <a:cs typeface="Trebuchet MS"/>
              <a:sym typeface="Trebuchet MS"/>
            </a:endParaRPr>
          </a:p>
        </p:txBody>
      </p:sp>
      <p:sp>
        <p:nvSpPr>
          <p:cNvPr id="448" name="Google Shape;448;gbd91bf546b_0_4"/>
          <p:cNvSpPr txBox="1"/>
          <p:nvPr/>
        </p:nvSpPr>
        <p:spPr>
          <a:xfrm>
            <a:off x="1275900" y="424975"/>
            <a:ext cx="74277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00" b="0" i="0" u="none" strike="noStrike" cap="none">
                <a:solidFill>
                  <a:schemeClr val="lt1"/>
                </a:solidFill>
                <a:latin typeface="Trebuchet MS"/>
                <a:ea typeface="Trebuchet MS"/>
                <a:cs typeface="Trebuchet MS"/>
                <a:sym typeface="Trebuchet MS"/>
              </a:rPr>
              <a:t>Other Activities/Resources</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gbd91bf546b_0_75"/>
          <p:cNvPicPr preferRelativeResize="0"/>
          <p:nvPr/>
        </p:nvPicPr>
        <p:blipFill rotWithShape="1">
          <a:blip r:embed="rId3">
            <a:alphaModFix/>
          </a:blip>
          <a:srcRect r="50697" b="6111"/>
          <a:stretch/>
        </p:blipFill>
        <p:spPr>
          <a:xfrm rot="-5399996">
            <a:off x="709551" y="-709548"/>
            <a:ext cx="2493824" cy="3912922"/>
          </a:xfrm>
          <a:prstGeom prst="rect">
            <a:avLst/>
          </a:prstGeom>
          <a:noFill/>
          <a:ln>
            <a:noFill/>
          </a:ln>
        </p:spPr>
      </p:pic>
      <p:pic>
        <p:nvPicPr>
          <p:cNvPr id="455" name="Google Shape;455;gbd91bf546b_0_75"/>
          <p:cNvPicPr preferRelativeResize="0"/>
          <p:nvPr/>
        </p:nvPicPr>
        <p:blipFill rotWithShape="1">
          <a:blip r:embed="rId3">
            <a:alphaModFix/>
          </a:blip>
          <a:srcRect l="38905" b="7019"/>
          <a:stretch/>
        </p:blipFill>
        <p:spPr>
          <a:xfrm rot="-19" flipH="1">
            <a:off x="9136825" y="2601309"/>
            <a:ext cx="3055175" cy="3691058"/>
          </a:xfrm>
          <a:prstGeom prst="rect">
            <a:avLst/>
          </a:prstGeom>
          <a:noFill/>
          <a:ln>
            <a:noFill/>
          </a:ln>
        </p:spPr>
      </p:pic>
      <p:sp>
        <p:nvSpPr>
          <p:cNvPr id="456" name="Google Shape;456;gbd91bf546b_0_75"/>
          <p:cNvSpPr txBox="1"/>
          <p:nvPr/>
        </p:nvSpPr>
        <p:spPr>
          <a:xfrm>
            <a:off x="2452050" y="1797450"/>
            <a:ext cx="7287900" cy="3263100"/>
          </a:xfrm>
          <a:prstGeom prst="rect">
            <a:avLst/>
          </a:prstGeom>
          <a:noFill/>
          <a:ln w="1143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0"/>
              <a:buFont typeface="Arial"/>
              <a:buNone/>
            </a:pPr>
            <a:r>
              <a:rPr lang="en-US" sz="10000" b="0" i="0" u="none" strike="noStrike" cap="none">
                <a:solidFill>
                  <a:schemeClr val="accent2"/>
                </a:solidFill>
                <a:latin typeface="Trebuchet MS"/>
                <a:ea typeface="Trebuchet MS"/>
                <a:cs typeface="Trebuchet MS"/>
                <a:sym typeface="Trebuchet MS"/>
              </a:rPr>
              <a:t>THANK YOU TEACHERS!</a:t>
            </a:r>
            <a:endParaRPr sz="10000" b="0" i="0" u="none" strike="noStrike" cap="none">
              <a:solidFill>
                <a:schemeClr val="accent2"/>
              </a:solidFill>
              <a:latin typeface="Trebuchet MS"/>
              <a:ea typeface="Trebuchet MS"/>
              <a:cs typeface="Trebuchet MS"/>
              <a:sym typeface="Trebuchet MS"/>
            </a:endParaRPr>
          </a:p>
        </p:txBody>
      </p:sp>
      <p:sp>
        <p:nvSpPr>
          <p:cNvPr id="457" name="Google Shape;457;gbd91bf546b_0_75"/>
          <p:cNvSpPr txBox="1"/>
          <p:nvPr/>
        </p:nvSpPr>
        <p:spPr>
          <a:xfrm>
            <a:off x="0" y="5517475"/>
            <a:ext cx="8076000" cy="71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highlight>
                  <a:schemeClr val="lt1"/>
                </a:highlight>
                <a:latin typeface="Trebuchet MS"/>
                <a:ea typeface="Trebuchet MS"/>
                <a:cs typeface="Trebuchet MS"/>
                <a:sym typeface="Trebuchet MS"/>
              </a:rPr>
              <a:t>If you have any questions feel free to email Danny or </a:t>
            </a:r>
            <a:r>
              <a:rPr lang="en-US" sz="1600">
                <a:solidFill>
                  <a:schemeClr val="dk1"/>
                </a:solidFill>
                <a:highlight>
                  <a:schemeClr val="lt1"/>
                </a:highlight>
                <a:latin typeface="Trebuchet MS"/>
                <a:ea typeface="Trebuchet MS"/>
                <a:cs typeface="Trebuchet MS"/>
                <a:sym typeface="Trebuchet MS"/>
              </a:rPr>
              <a:t>Chelsea</a:t>
            </a:r>
            <a:r>
              <a:rPr lang="en-US" sz="1600" b="0" i="0" u="none" strike="noStrike" cap="none">
                <a:solidFill>
                  <a:schemeClr val="dk1"/>
                </a:solidFill>
                <a:highlight>
                  <a:schemeClr val="lt1"/>
                </a:highlight>
                <a:latin typeface="Trebuchet MS"/>
                <a:ea typeface="Trebuchet MS"/>
                <a:cs typeface="Trebuchet MS"/>
                <a:sym typeface="Trebuchet MS"/>
              </a:rPr>
              <a:t>, </a:t>
            </a:r>
            <a:r>
              <a:rPr lang="en-US" sz="1600" b="0" i="0" u="sng" strike="noStrike" cap="none">
                <a:solidFill>
                  <a:schemeClr val="hlink"/>
                </a:solidFill>
                <a:highlight>
                  <a:schemeClr val="lt1"/>
                </a:highlight>
                <a:latin typeface="Trebuchet MS"/>
                <a:ea typeface="Trebuchet MS"/>
                <a:cs typeface="Trebuchet MS"/>
                <a:sym typeface="Trebuchet MS"/>
                <a:hlinkClick r:id="rId4"/>
              </a:rPr>
              <a:t>daniel@exploringnewhorizons.org</a:t>
            </a:r>
            <a:r>
              <a:rPr lang="en-US" sz="1600" b="0" i="0" u="none" strike="noStrike" cap="none">
                <a:solidFill>
                  <a:schemeClr val="dk1"/>
                </a:solidFill>
                <a:highlight>
                  <a:schemeClr val="lt1"/>
                </a:highlight>
                <a:latin typeface="Trebuchet MS"/>
                <a:ea typeface="Trebuchet MS"/>
                <a:cs typeface="Trebuchet MS"/>
                <a:sym typeface="Trebuchet MS"/>
              </a:rPr>
              <a:t> and </a:t>
            </a:r>
            <a:r>
              <a:rPr lang="en-US" sz="1600" u="sng">
                <a:solidFill>
                  <a:schemeClr val="hlink"/>
                </a:solidFill>
                <a:highlight>
                  <a:schemeClr val="lt1"/>
                </a:highlight>
                <a:latin typeface="Trebuchet MS"/>
                <a:ea typeface="Trebuchet MS"/>
                <a:cs typeface="Trebuchet MS"/>
                <a:sym typeface="Trebuchet MS"/>
                <a:hlinkClick r:id="rId5"/>
              </a:rPr>
              <a:t>chelsea@exploringnewhorizons.org</a:t>
            </a:r>
            <a:r>
              <a:rPr lang="en-US" sz="1600" u="none">
                <a:solidFill>
                  <a:schemeClr val="dk1"/>
                </a:solidFill>
                <a:highlight>
                  <a:schemeClr val="lt1"/>
                </a:highlight>
                <a:latin typeface="Trebuchet MS"/>
                <a:ea typeface="Trebuchet MS"/>
                <a:cs typeface="Trebuchet MS"/>
                <a:sym typeface="Trebuchet MS"/>
              </a:rPr>
              <a:t> </a:t>
            </a:r>
            <a:r>
              <a:rPr lang="en-US" sz="1600" b="0" i="0" u="none" strike="noStrike" cap="none">
                <a:solidFill>
                  <a:schemeClr val="dk1"/>
                </a:solidFill>
                <a:highlight>
                  <a:schemeClr val="lt1"/>
                </a:highlight>
                <a:latin typeface="Trebuchet MS"/>
                <a:ea typeface="Trebuchet MS"/>
                <a:cs typeface="Trebuchet MS"/>
                <a:sym typeface="Trebuchet MS"/>
              </a:rPr>
              <a:t> </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bd275a349b_0_2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220" name="Google Shape;220;gbd275a349b_0_24"/>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221" name="Google Shape;221;gbd275a349b_0_24"/>
          <p:cNvSpPr txBox="1"/>
          <p:nvPr/>
        </p:nvSpPr>
        <p:spPr>
          <a:xfrm>
            <a:off x="377100" y="1323850"/>
            <a:ext cx="11448600" cy="48570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0"/>
              </a:spcBef>
              <a:spcAft>
                <a:spcPts val="0"/>
              </a:spcAft>
              <a:buClr>
                <a:srgbClr val="000000"/>
              </a:buClr>
              <a:buSzPts val="2200"/>
              <a:buFont typeface="Trebuchet MS"/>
              <a:buChar char="●"/>
            </a:pPr>
            <a:r>
              <a:rPr lang="en-US" sz="2200" b="0" i="0" u="none" strike="noStrike" cap="none">
                <a:solidFill>
                  <a:srgbClr val="000000"/>
                </a:solidFill>
                <a:highlight>
                  <a:srgbClr val="FFFFFF"/>
                </a:highlight>
                <a:latin typeface="Trebuchet MS"/>
                <a:ea typeface="Trebuchet MS"/>
                <a:cs typeface="Trebuchet MS"/>
                <a:sym typeface="Trebuchet MS"/>
              </a:rPr>
              <a:t>This Resource Deck includes </a:t>
            </a:r>
            <a:r>
              <a:rPr lang="en-US" sz="2200" b="1" i="0" u="none" strike="noStrike" cap="none">
                <a:solidFill>
                  <a:srgbClr val="000000"/>
                </a:solidFill>
                <a:highlight>
                  <a:srgbClr val="FFFFFF"/>
                </a:highlight>
                <a:latin typeface="Trebuchet MS"/>
                <a:ea typeface="Trebuchet MS"/>
                <a:cs typeface="Trebuchet MS"/>
                <a:sym typeface="Trebuchet MS"/>
              </a:rPr>
              <a:t>optional </a:t>
            </a:r>
            <a:r>
              <a:rPr lang="en-US" sz="2200" b="0" i="0" u="none" strike="noStrike" cap="none">
                <a:solidFill>
                  <a:srgbClr val="000000"/>
                </a:solidFill>
                <a:highlight>
                  <a:srgbClr val="FFFFFF"/>
                </a:highlight>
                <a:latin typeface="Trebuchet MS"/>
                <a:ea typeface="Trebuchet MS"/>
                <a:cs typeface="Trebuchet MS"/>
                <a:sym typeface="Trebuchet MS"/>
              </a:rPr>
              <a:t>tools &amp; resources for teachers to build lessons or activities for their students </a:t>
            </a:r>
            <a:r>
              <a:rPr lang="en-US" sz="2200">
                <a:highlight>
                  <a:srgbClr val="FFFFFF"/>
                </a:highlight>
                <a:latin typeface="Trebuchet MS"/>
                <a:ea typeface="Trebuchet MS"/>
                <a:cs typeface="Trebuchet MS"/>
                <a:sym typeface="Trebuchet MS"/>
              </a:rPr>
              <a:t>before or after attending Residential</a:t>
            </a:r>
            <a:r>
              <a:rPr lang="en-US" sz="2200" b="0" i="0" u="none" strike="noStrike" cap="none">
                <a:solidFill>
                  <a:srgbClr val="000000"/>
                </a:solidFill>
                <a:highlight>
                  <a:srgbClr val="FFFFFF"/>
                </a:highlight>
                <a:latin typeface="Trebuchet MS"/>
                <a:ea typeface="Trebuchet MS"/>
                <a:cs typeface="Trebuchet MS"/>
                <a:sym typeface="Trebuchet MS"/>
              </a:rPr>
              <a:t> Science Camp </a:t>
            </a:r>
            <a:r>
              <a:rPr lang="en-US" sz="2200" b="1" i="0" u="none" strike="noStrike" cap="none">
                <a:solidFill>
                  <a:srgbClr val="000000"/>
                </a:solidFill>
                <a:highlight>
                  <a:srgbClr val="FFFFFF"/>
                </a:highlight>
                <a:latin typeface="Trebuchet MS"/>
                <a:ea typeface="Trebuchet MS"/>
                <a:cs typeface="Trebuchet MS"/>
                <a:sym typeface="Trebuchet MS"/>
              </a:rPr>
              <a:t>if you want</a:t>
            </a:r>
            <a:r>
              <a:rPr lang="en-US" sz="2200" b="0" i="0" u="none" strike="noStrike" cap="none">
                <a:solidFill>
                  <a:srgbClr val="000000"/>
                </a:solidFill>
                <a:highlight>
                  <a:srgbClr val="FFFFFF"/>
                </a:highlight>
                <a:latin typeface="Trebuchet MS"/>
                <a:ea typeface="Trebuchet MS"/>
                <a:cs typeface="Trebuchet MS"/>
                <a:sym typeface="Trebuchet MS"/>
              </a:rPr>
              <a:t>.</a:t>
            </a:r>
            <a:endParaRPr sz="22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None/>
            </a:pPr>
            <a:endParaRPr sz="2200" b="0" i="0" u="none" strike="noStrike" cap="none">
              <a:solidFill>
                <a:srgbClr val="000000"/>
              </a:solidFill>
              <a:highlight>
                <a:srgbClr val="FFFFFF"/>
              </a:highlight>
              <a:latin typeface="Trebuchet MS"/>
              <a:ea typeface="Trebuchet MS"/>
              <a:cs typeface="Trebuchet MS"/>
              <a:sym typeface="Trebuchet MS"/>
            </a:endParaRPr>
          </a:p>
          <a:p>
            <a:pPr marL="914400" marR="0" lvl="0" indent="0" algn="l" rtl="0">
              <a:lnSpc>
                <a:spcPct val="115000"/>
              </a:lnSpc>
              <a:spcBef>
                <a:spcPts val="0"/>
              </a:spcBef>
              <a:spcAft>
                <a:spcPts val="0"/>
              </a:spcAft>
              <a:buClr>
                <a:srgbClr val="000000"/>
              </a:buClr>
              <a:buSzPts val="2200"/>
              <a:buFont typeface="Arial"/>
              <a:buNone/>
            </a:pPr>
            <a:r>
              <a:rPr lang="en-US" sz="2200" b="0" i="0" u="none" strike="noStrike" cap="none">
                <a:solidFill>
                  <a:srgbClr val="000000"/>
                </a:solidFill>
                <a:highlight>
                  <a:srgbClr val="FFFFFF"/>
                </a:highlight>
                <a:latin typeface="Trebuchet MS"/>
                <a:ea typeface="Trebuchet MS"/>
                <a:cs typeface="Trebuchet MS"/>
                <a:sym typeface="Trebuchet MS"/>
              </a:rPr>
              <a:t>  </a:t>
            </a:r>
            <a:endParaRPr sz="2200" b="0" i="0" u="none" strike="noStrike" cap="none">
              <a:solidFill>
                <a:srgbClr val="000000"/>
              </a:solidFill>
              <a:highlight>
                <a:srgbClr val="FFFFFF"/>
              </a:highlight>
              <a:latin typeface="Trebuchet MS"/>
              <a:ea typeface="Trebuchet MS"/>
              <a:cs typeface="Trebuchet MS"/>
              <a:sym typeface="Trebuchet MS"/>
            </a:endParaRPr>
          </a:p>
          <a:p>
            <a:pPr marL="457200" marR="0" lvl="0" indent="-368300" algn="l" rtl="0">
              <a:lnSpc>
                <a:spcPct val="115000"/>
              </a:lnSpc>
              <a:spcBef>
                <a:spcPts val="0"/>
              </a:spcBef>
              <a:spcAft>
                <a:spcPts val="0"/>
              </a:spcAft>
              <a:buClr>
                <a:srgbClr val="000000"/>
              </a:buClr>
              <a:buSzPts val="2200"/>
              <a:buFont typeface="Trebuchet MS"/>
              <a:buChar char="●"/>
            </a:pPr>
            <a:r>
              <a:rPr lang="en-US" sz="2200" b="1" i="0" u="none" strike="noStrike" cap="none">
                <a:solidFill>
                  <a:srgbClr val="000000"/>
                </a:solidFill>
                <a:highlight>
                  <a:srgbClr val="FFFFFF"/>
                </a:highlight>
                <a:latin typeface="Trebuchet MS"/>
                <a:ea typeface="Trebuchet MS"/>
                <a:cs typeface="Trebuchet MS"/>
                <a:sym typeface="Trebuchet MS"/>
              </a:rPr>
              <a:t>There are more in depth explanations on a few activities in the speaker notes below some of the slides.</a:t>
            </a:r>
            <a:r>
              <a:rPr lang="en-US" sz="2200" b="0" i="0" u="none" strike="noStrike" cap="none">
                <a:solidFill>
                  <a:srgbClr val="000000"/>
                </a:solidFill>
                <a:highlight>
                  <a:srgbClr val="FFFFFF"/>
                </a:highlight>
                <a:latin typeface="Trebuchet MS"/>
                <a:ea typeface="Trebuchet MS"/>
                <a:cs typeface="Trebuchet MS"/>
                <a:sym typeface="Trebuchet MS"/>
              </a:rPr>
              <a:t> There are also more resources at the end to build lessons around before or after </a:t>
            </a:r>
            <a:r>
              <a:rPr lang="en-US" sz="2200">
                <a:highlight>
                  <a:srgbClr val="FFFFFF"/>
                </a:highlight>
                <a:latin typeface="Trebuchet MS"/>
                <a:ea typeface="Trebuchet MS"/>
                <a:cs typeface="Trebuchet MS"/>
                <a:sym typeface="Trebuchet MS"/>
              </a:rPr>
              <a:t>Residential</a:t>
            </a:r>
            <a:r>
              <a:rPr lang="en-US" sz="2200" b="0" i="0" u="none" strike="noStrike" cap="none">
                <a:solidFill>
                  <a:srgbClr val="000000"/>
                </a:solidFill>
                <a:highlight>
                  <a:srgbClr val="FFFFFF"/>
                </a:highlight>
                <a:latin typeface="Trebuchet MS"/>
                <a:ea typeface="Trebuchet MS"/>
                <a:cs typeface="Trebuchet MS"/>
                <a:sym typeface="Trebuchet MS"/>
              </a:rPr>
              <a:t> Science Camp.</a:t>
            </a:r>
            <a:r>
              <a:rPr lang="en-US" sz="2400" b="0" i="0" u="none" strike="noStrike" cap="none">
                <a:solidFill>
                  <a:srgbClr val="000000"/>
                </a:solidFill>
                <a:highlight>
                  <a:srgbClr val="FFFFFF"/>
                </a:highlight>
                <a:latin typeface="Trebuchet MS"/>
                <a:ea typeface="Trebuchet MS"/>
                <a:cs typeface="Trebuchet MS"/>
                <a:sym typeface="Trebuchet MS"/>
              </a:rPr>
              <a:t> </a:t>
            </a:r>
            <a:endParaRPr sz="2400" b="0" i="0" u="none" strike="noStrike" cap="none">
              <a:solidFill>
                <a:srgbClr val="000000"/>
              </a:solidFill>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500050"/>
                </a:solidFill>
                <a:highlight>
                  <a:srgbClr val="FFFFFF"/>
                </a:highlight>
                <a:latin typeface="Times New Roman"/>
                <a:ea typeface="Times New Roman"/>
                <a:cs typeface="Times New Roman"/>
                <a:sym typeface="Times New Roman"/>
              </a:rPr>
              <a:t> </a:t>
            </a:r>
            <a:endParaRPr sz="1200" b="0" i="0" u="none" strike="noStrike" cap="none">
              <a:solidFill>
                <a:srgbClr val="FF0000"/>
              </a:solidFill>
              <a:highlight>
                <a:srgbClr val="FFFFFF"/>
              </a:highlight>
              <a:latin typeface="Times New Roman"/>
              <a:ea typeface="Times New Roman"/>
              <a:cs typeface="Times New Roman"/>
              <a:sym typeface="Times New Roman"/>
            </a:endParaRPr>
          </a:p>
        </p:txBody>
      </p:sp>
      <p:sp>
        <p:nvSpPr>
          <p:cNvPr id="222" name="Google Shape;222;gbd275a349b_0_24"/>
          <p:cNvSpPr txBox="1"/>
          <p:nvPr/>
        </p:nvSpPr>
        <p:spPr>
          <a:xfrm>
            <a:off x="1275900" y="424975"/>
            <a:ext cx="40329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chemeClr val="lt1"/>
                </a:solidFill>
                <a:latin typeface="Trebuchet MS"/>
                <a:ea typeface="Trebuchet MS"/>
                <a:cs typeface="Trebuchet MS"/>
                <a:sym typeface="Trebuchet MS"/>
              </a:rPr>
              <a:t>Resource Deck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bd275a349b_0_3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INSPIRING, EMPOWERING, AND TRANSFORMING CHILDREN'S LIVES THROUGH OUTDOOR EDUCATION</a:t>
            </a:r>
            <a:endParaRPr/>
          </a:p>
        </p:txBody>
      </p:sp>
      <p:sp>
        <p:nvSpPr>
          <p:cNvPr id="228" name="Google Shape;228;gbd275a349b_0_31"/>
          <p:cNvSpPr txBox="1"/>
          <p:nvPr/>
        </p:nvSpPr>
        <p:spPr>
          <a:xfrm>
            <a:off x="0" y="387325"/>
            <a:ext cx="12192000" cy="8448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4900" b="0" i="0" u="none" strike="noStrike" cap="none">
              <a:solidFill>
                <a:schemeClr val="lt1"/>
              </a:solidFill>
              <a:latin typeface="Trebuchet MS"/>
              <a:ea typeface="Trebuchet MS"/>
              <a:cs typeface="Trebuchet MS"/>
              <a:sym typeface="Trebuchet MS"/>
            </a:endParaRPr>
          </a:p>
        </p:txBody>
      </p:sp>
      <p:sp>
        <p:nvSpPr>
          <p:cNvPr id="229" name="Google Shape;229;gbd275a349b_0_31"/>
          <p:cNvSpPr txBox="1"/>
          <p:nvPr/>
        </p:nvSpPr>
        <p:spPr>
          <a:xfrm>
            <a:off x="187025" y="1364050"/>
            <a:ext cx="11845500" cy="4551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Trebuchet MS"/>
              <a:buChar char="●"/>
            </a:pPr>
            <a:r>
              <a:rPr lang="en-US" sz="2300">
                <a:solidFill>
                  <a:schemeClr val="dk1"/>
                </a:solidFill>
                <a:latin typeface="Trebuchet MS"/>
                <a:ea typeface="Trebuchet MS"/>
                <a:cs typeface="Trebuchet MS"/>
                <a:sym typeface="Trebuchet MS"/>
              </a:rPr>
              <a:t>Exploring New Horizons curriculum aims to help students better understand processes in nature.</a:t>
            </a:r>
            <a:endParaRPr sz="2400" b="0" i="0" u="none" strike="noStrike" cap="none">
              <a:solidFill>
                <a:schemeClr val="dk1"/>
              </a:solidFill>
              <a:latin typeface="Trebuchet MS"/>
              <a:ea typeface="Trebuchet MS"/>
              <a:cs typeface="Trebuchet MS"/>
              <a:sym typeface="Trebuchet MS"/>
            </a:endParaRPr>
          </a:p>
          <a:p>
            <a:pPr marL="914400" marR="0" lvl="0" indent="0" algn="l" rtl="0">
              <a:lnSpc>
                <a:spcPct val="115000"/>
              </a:lnSpc>
              <a:spcBef>
                <a:spcPts val="0"/>
              </a:spcBef>
              <a:spcAft>
                <a:spcPts val="0"/>
              </a:spcAft>
              <a:buNone/>
            </a:pPr>
            <a:endParaRPr sz="2000" b="0" i="0" u="none" strike="noStrike" cap="none">
              <a:solidFill>
                <a:schemeClr val="dk1"/>
              </a:solidFill>
              <a:latin typeface="Trebuchet MS"/>
              <a:ea typeface="Trebuchet MS"/>
              <a:cs typeface="Trebuchet MS"/>
              <a:sym typeface="Trebuchet MS"/>
            </a:endParaRPr>
          </a:p>
          <a:p>
            <a:pPr marL="457200" marR="0" lvl="0" indent="-393700" algn="l" rtl="0">
              <a:lnSpc>
                <a:spcPct val="115000"/>
              </a:lnSpc>
              <a:spcBef>
                <a:spcPts val="0"/>
              </a:spcBef>
              <a:spcAft>
                <a:spcPts val="0"/>
              </a:spcAft>
              <a:buClr>
                <a:schemeClr val="dk1"/>
              </a:buClr>
              <a:buSzPts val="2600"/>
              <a:buFont typeface="Trebuchet MS"/>
              <a:buChar char="●"/>
            </a:pPr>
            <a:r>
              <a:rPr lang="en-US" sz="2300">
                <a:highlight>
                  <a:srgbClr val="FFFFFF"/>
                </a:highlight>
                <a:latin typeface="Trebuchet MS"/>
                <a:ea typeface="Trebuchet MS"/>
                <a:cs typeface="Trebuchet MS"/>
                <a:sym typeface="Trebuchet MS"/>
              </a:rPr>
              <a:t>All lessons can connect back to one of our </a:t>
            </a:r>
            <a:r>
              <a:rPr lang="en-US" sz="2300" b="1">
                <a:highlight>
                  <a:srgbClr val="FFFFFF"/>
                </a:highlight>
                <a:latin typeface="Trebuchet MS"/>
                <a:ea typeface="Trebuchet MS"/>
                <a:cs typeface="Trebuchet MS"/>
                <a:sym typeface="Trebuchet MS"/>
              </a:rPr>
              <a:t>five learning concepts: </a:t>
            </a:r>
            <a:r>
              <a:rPr lang="en-US" sz="2300">
                <a:highlight>
                  <a:srgbClr val="FFFFFF"/>
                </a:highlight>
                <a:latin typeface="Trebuchet MS"/>
                <a:ea typeface="Trebuchet MS"/>
                <a:cs typeface="Trebuchet MS"/>
                <a:sym typeface="Trebuchet MS"/>
              </a:rPr>
              <a:t>Adaptations, Cycles, Diversity, Energy, and Interdependence.</a:t>
            </a:r>
            <a:endParaRPr sz="2300">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None/>
            </a:pPr>
            <a:endParaRPr sz="2300">
              <a:highlight>
                <a:srgbClr val="FFFFFF"/>
              </a:highlight>
              <a:latin typeface="Trebuchet MS"/>
              <a:ea typeface="Trebuchet MS"/>
              <a:cs typeface="Trebuchet MS"/>
              <a:sym typeface="Trebuchet MS"/>
            </a:endParaRPr>
          </a:p>
          <a:p>
            <a:pPr marL="457200" marR="0" lvl="0" indent="-374650" algn="l" rtl="0">
              <a:lnSpc>
                <a:spcPct val="115000"/>
              </a:lnSpc>
              <a:spcBef>
                <a:spcPts val="0"/>
              </a:spcBef>
              <a:spcAft>
                <a:spcPts val="0"/>
              </a:spcAft>
              <a:buSzPts val="2300"/>
              <a:buFont typeface="Trebuchet MS"/>
              <a:buChar char="●"/>
            </a:pPr>
            <a:r>
              <a:rPr lang="en-US" sz="2300">
                <a:highlight>
                  <a:srgbClr val="FFFFFF"/>
                </a:highlight>
                <a:latin typeface="Trebuchet MS"/>
                <a:ea typeface="Trebuchet MS"/>
                <a:cs typeface="Trebuchet MS"/>
                <a:sym typeface="Trebuchet MS"/>
              </a:rPr>
              <a:t>The following slides are meant to teach students these seven concepts prior to arriving for their week of Residential program, and include notes, images, and videos to aid in understanding and assist teachers in presenting.</a:t>
            </a:r>
            <a:endParaRPr sz="2300">
              <a:highlight>
                <a:srgbClr val="FFFFFF"/>
              </a:highlight>
              <a:latin typeface="Trebuchet MS"/>
              <a:ea typeface="Trebuchet MS"/>
              <a:cs typeface="Trebuchet MS"/>
              <a:sym typeface="Trebuchet MS"/>
            </a:endParaRPr>
          </a:p>
          <a:p>
            <a:pPr marL="0" marR="0" lvl="0" indent="0" algn="l" rtl="0">
              <a:lnSpc>
                <a:spcPct val="115000"/>
              </a:lnSpc>
              <a:spcBef>
                <a:spcPts val="0"/>
              </a:spcBef>
              <a:spcAft>
                <a:spcPts val="0"/>
              </a:spcAft>
              <a:buClr>
                <a:srgbClr val="000000"/>
              </a:buClr>
              <a:buSzPts val="1200"/>
              <a:buFont typeface="Arial"/>
              <a:buNone/>
            </a:pPr>
            <a:endParaRPr sz="2400" b="0" i="0" u="none" strike="noStrike" cap="none">
              <a:solidFill>
                <a:srgbClr val="500050"/>
              </a:solidFill>
              <a:highlight>
                <a:srgbClr val="FFFFFF"/>
              </a:highlight>
              <a:latin typeface="Trebuchet MS"/>
              <a:ea typeface="Trebuchet MS"/>
              <a:cs typeface="Trebuchet MS"/>
              <a:sym typeface="Trebuchet MS"/>
            </a:endParaRPr>
          </a:p>
        </p:txBody>
      </p:sp>
      <p:sp>
        <p:nvSpPr>
          <p:cNvPr id="230" name="Google Shape;230;gbd275a349b_0_31"/>
          <p:cNvSpPr txBox="1"/>
          <p:nvPr/>
        </p:nvSpPr>
        <p:spPr>
          <a:xfrm>
            <a:off x="1275900" y="424975"/>
            <a:ext cx="8726400" cy="769500"/>
          </a:xfrm>
          <a:prstGeom prst="rect">
            <a:avLst/>
          </a:prstGeom>
          <a:solidFill>
            <a:schemeClr val="accent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a:solidFill>
                  <a:schemeClr val="lt1"/>
                </a:solidFill>
                <a:latin typeface="Trebuchet MS"/>
                <a:ea typeface="Trebuchet MS"/>
                <a:cs typeface="Trebuchet MS"/>
                <a:sym typeface="Trebuchet MS"/>
              </a:rPr>
              <a:t>Concept Slides</a:t>
            </a:r>
            <a:r>
              <a:rPr lang="en-US" sz="3800" b="0" i="0" u="none" strike="noStrike" cap="none">
                <a:solidFill>
                  <a:schemeClr val="lt1"/>
                </a:solidFill>
                <a:latin typeface="Trebuchet MS"/>
                <a:ea typeface="Trebuchet MS"/>
                <a:cs typeface="Trebuchet MS"/>
                <a:sym typeface="Trebuchet MS"/>
              </a:rPr>
              <a:t> </a:t>
            </a:r>
            <a:endParaRPr sz="3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gdcb5796072_0_198"/>
          <p:cNvSpPr txBox="1"/>
          <p:nvPr/>
        </p:nvSpPr>
        <p:spPr>
          <a:xfrm>
            <a:off x="2343400" y="347433"/>
            <a:ext cx="7505100" cy="8820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457200" lvl="0" indent="-501650" algn="ctr" rtl="0">
              <a:spcBef>
                <a:spcPts val="0"/>
              </a:spcBef>
              <a:spcAft>
                <a:spcPts val="0"/>
              </a:spcAft>
              <a:buClr>
                <a:srgbClr val="222222"/>
              </a:buClr>
              <a:buSzPts val="4300"/>
              <a:buAutoNum type="arabicPeriod"/>
            </a:pPr>
            <a:r>
              <a:rPr lang="en-US" sz="4300" b="1">
                <a:solidFill>
                  <a:srgbClr val="222222"/>
                </a:solidFill>
              </a:rPr>
              <a:t>Adaptations</a:t>
            </a:r>
            <a:endParaRPr sz="4300" b="1">
              <a:solidFill>
                <a:srgbClr val="222222"/>
              </a:solidFill>
            </a:endParaRPr>
          </a:p>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p:txBody>
      </p:sp>
      <p:sp>
        <p:nvSpPr>
          <p:cNvPr id="236" name="Google Shape;236;gdcb5796072_0_198"/>
          <p:cNvSpPr txBox="1"/>
          <p:nvPr/>
        </p:nvSpPr>
        <p:spPr>
          <a:xfrm>
            <a:off x="602400" y="1996300"/>
            <a:ext cx="10987200" cy="40092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0" lvl="0" indent="0" algn="l" rtl="0">
              <a:spcBef>
                <a:spcPts val="0"/>
              </a:spcBef>
              <a:spcAft>
                <a:spcPts val="0"/>
              </a:spcAft>
              <a:buNone/>
            </a:pPr>
            <a:r>
              <a:rPr lang="en-US" sz="3000">
                <a:solidFill>
                  <a:srgbClr val="222222"/>
                </a:solidFill>
              </a:rPr>
              <a:t> </a:t>
            </a:r>
            <a:endParaRPr sz="3000">
              <a:solidFill>
                <a:srgbClr val="222222"/>
              </a:solidFill>
            </a:endParaRPr>
          </a:p>
          <a:p>
            <a:pPr marL="0" lvl="0" indent="0" algn="l" rtl="0">
              <a:spcBef>
                <a:spcPts val="0"/>
              </a:spcBef>
              <a:spcAft>
                <a:spcPts val="0"/>
              </a:spcAft>
              <a:buNone/>
            </a:pPr>
            <a:r>
              <a:rPr lang="en-US" sz="3000" u="sng">
                <a:solidFill>
                  <a:srgbClr val="222222"/>
                </a:solidFill>
              </a:rPr>
              <a:t>Adaptations:</a:t>
            </a:r>
            <a:r>
              <a:rPr lang="en-US" sz="3000">
                <a:solidFill>
                  <a:srgbClr val="222222"/>
                </a:solidFill>
              </a:rPr>
              <a:t> Body parts or behaviors that help a plant or animal survive in their habitat</a:t>
            </a:r>
            <a:endParaRPr sz="3000">
              <a:solidFill>
                <a:srgbClr val="222222"/>
              </a:solidFill>
            </a:endParaRPr>
          </a:p>
          <a:p>
            <a:pPr marL="1219200" lvl="1" indent="-495300" algn="l" rtl="0">
              <a:spcBef>
                <a:spcPts val="0"/>
              </a:spcBef>
              <a:spcAft>
                <a:spcPts val="0"/>
              </a:spcAft>
              <a:buClr>
                <a:srgbClr val="222222"/>
              </a:buClr>
              <a:buSzPts val="3000"/>
              <a:buChar char="○"/>
            </a:pPr>
            <a:r>
              <a:rPr lang="en-US" sz="3000" u="sng">
                <a:solidFill>
                  <a:srgbClr val="222222"/>
                </a:solidFill>
              </a:rPr>
              <a:t>Behavioral:</a:t>
            </a:r>
            <a:r>
              <a:rPr lang="en-US" sz="3000">
                <a:solidFill>
                  <a:srgbClr val="222222"/>
                </a:solidFill>
              </a:rPr>
              <a:t> How an animal responds. Fight vs. flight</a:t>
            </a:r>
            <a:endParaRPr sz="3000">
              <a:solidFill>
                <a:srgbClr val="222222"/>
              </a:solidFill>
            </a:endParaRPr>
          </a:p>
          <a:p>
            <a:pPr marL="1219200" lvl="1" indent="-495300" algn="l" rtl="0">
              <a:spcBef>
                <a:spcPts val="0"/>
              </a:spcBef>
              <a:spcAft>
                <a:spcPts val="0"/>
              </a:spcAft>
              <a:buClr>
                <a:srgbClr val="222222"/>
              </a:buClr>
              <a:buSzPts val="3000"/>
              <a:buChar char="○"/>
            </a:pPr>
            <a:r>
              <a:rPr lang="en-US" sz="3000" u="sng">
                <a:solidFill>
                  <a:srgbClr val="222222"/>
                </a:solidFill>
              </a:rPr>
              <a:t>Physical:</a:t>
            </a:r>
            <a:r>
              <a:rPr lang="en-US" sz="3000">
                <a:solidFill>
                  <a:srgbClr val="222222"/>
                </a:solidFill>
              </a:rPr>
              <a:t> Parts of an animal's body is uses to survive</a:t>
            </a:r>
            <a:endParaRPr sz="3000">
              <a:solidFill>
                <a:srgbClr val="222222"/>
              </a:solidFill>
            </a:endParaRPr>
          </a:p>
          <a:p>
            <a:pPr marL="304800" lvl="0" indent="0" algn="l" rtl="0">
              <a:spcBef>
                <a:spcPts val="0"/>
              </a:spcBef>
              <a:spcAft>
                <a:spcPts val="0"/>
              </a:spcAft>
              <a:buClr>
                <a:srgbClr val="000000"/>
              </a:buClr>
              <a:buSzPts val="1500"/>
              <a:buFont typeface="Arial"/>
              <a:buNone/>
            </a:pPr>
            <a:endParaRPr sz="2500">
              <a:solidFill>
                <a:srgbClr val="222222"/>
              </a:solidFill>
              <a:latin typeface="Luckiest Guy"/>
              <a:ea typeface="Luckiest Guy"/>
              <a:cs typeface="Luckiest Guy"/>
              <a:sym typeface="Luckiest Gu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gdcb5796072_0_203"/>
          <p:cNvSpPr txBox="1"/>
          <p:nvPr/>
        </p:nvSpPr>
        <p:spPr>
          <a:xfrm>
            <a:off x="2343400" y="347433"/>
            <a:ext cx="7505100" cy="8928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4300" b="1">
                <a:solidFill>
                  <a:srgbClr val="222222"/>
                </a:solidFill>
              </a:rPr>
              <a:t>Examples of Adaptations</a:t>
            </a:r>
            <a:endParaRPr sz="4300" b="1">
              <a:solidFill>
                <a:srgbClr val="222222"/>
              </a:solidFill>
            </a:endParaRPr>
          </a:p>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p:txBody>
      </p:sp>
      <p:sp>
        <p:nvSpPr>
          <p:cNvPr id="242" name="Google Shape;242;gdcb5796072_0_203"/>
          <p:cNvSpPr txBox="1"/>
          <p:nvPr/>
        </p:nvSpPr>
        <p:spPr>
          <a:xfrm>
            <a:off x="602400" y="1557333"/>
            <a:ext cx="10987200" cy="48264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501650" algn="l" rtl="0">
              <a:spcBef>
                <a:spcPts val="0"/>
              </a:spcBef>
              <a:spcAft>
                <a:spcPts val="0"/>
              </a:spcAft>
              <a:buClr>
                <a:srgbClr val="222222"/>
              </a:buClr>
              <a:buSzPts val="3100"/>
              <a:buChar char="●"/>
            </a:pPr>
            <a:r>
              <a:rPr lang="en-US" sz="3100" u="sng">
                <a:solidFill>
                  <a:srgbClr val="222222"/>
                </a:solidFill>
              </a:rPr>
              <a:t>Camouflage:</a:t>
            </a:r>
            <a:r>
              <a:rPr lang="en-US" sz="3100">
                <a:solidFill>
                  <a:srgbClr val="222222"/>
                </a:solidFill>
              </a:rPr>
              <a:t> Animals have fur, feathers, scales, or skin that help them blend into their habitat</a:t>
            </a:r>
            <a:endParaRPr sz="3100">
              <a:solidFill>
                <a:srgbClr val="222222"/>
              </a:solidFill>
            </a:endParaRPr>
          </a:p>
          <a:p>
            <a:pPr marL="609600" lvl="0" indent="0" algn="l" rtl="0">
              <a:spcBef>
                <a:spcPts val="0"/>
              </a:spcBef>
              <a:spcAft>
                <a:spcPts val="0"/>
              </a:spcAft>
              <a:buNone/>
            </a:pPr>
            <a:endParaRPr sz="2200" u="sng">
              <a:solidFill>
                <a:srgbClr val="222222"/>
              </a:solidFill>
            </a:endParaRPr>
          </a:p>
          <a:p>
            <a:pPr marL="609600" lvl="0" indent="-501650" algn="l" rtl="0">
              <a:spcBef>
                <a:spcPts val="0"/>
              </a:spcBef>
              <a:spcAft>
                <a:spcPts val="0"/>
              </a:spcAft>
              <a:buClr>
                <a:srgbClr val="222222"/>
              </a:buClr>
              <a:buSzPts val="3100"/>
              <a:buChar char="●"/>
            </a:pPr>
            <a:r>
              <a:rPr lang="en-US" sz="3100" u="sng">
                <a:solidFill>
                  <a:srgbClr val="222222"/>
                </a:solidFill>
              </a:rPr>
              <a:t>Protection:</a:t>
            </a:r>
            <a:r>
              <a:rPr lang="en-US" sz="3100">
                <a:solidFill>
                  <a:srgbClr val="222222"/>
                </a:solidFill>
              </a:rPr>
              <a:t> Shells, slime, poison, thorns, and speed help protect animals and plants from their predators</a:t>
            </a:r>
            <a:endParaRPr sz="3100">
              <a:solidFill>
                <a:srgbClr val="222222"/>
              </a:solidFill>
            </a:endParaRPr>
          </a:p>
          <a:p>
            <a:pPr marL="609600" lvl="0" indent="0" algn="l" rtl="0">
              <a:spcBef>
                <a:spcPts val="0"/>
              </a:spcBef>
              <a:spcAft>
                <a:spcPts val="0"/>
              </a:spcAft>
              <a:buNone/>
            </a:pPr>
            <a:endParaRPr sz="2100" u="sng">
              <a:solidFill>
                <a:srgbClr val="222222"/>
              </a:solidFill>
            </a:endParaRPr>
          </a:p>
          <a:p>
            <a:pPr marL="609600" lvl="0" indent="-501650" algn="l" rtl="0">
              <a:spcBef>
                <a:spcPts val="0"/>
              </a:spcBef>
              <a:spcAft>
                <a:spcPts val="0"/>
              </a:spcAft>
              <a:buClr>
                <a:srgbClr val="222222"/>
              </a:buClr>
              <a:buSzPts val="3100"/>
              <a:buChar char="●"/>
            </a:pPr>
            <a:r>
              <a:rPr lang="en-US" sz="3100" u="sng">
                <a:solidFill>
                  <a:srgbClr val="222222"/>
                </a:solidFill>
              </a:rPr>
              <a:t>Nocturnal:</a:t>
            </a:r>
            <a:r>
              <a:rPr lang="en-US" sz="3100">
                <a:solidFill>
                  <a:srgbClr val="222222"/>
                </a:solidFill>
              </a:rPr>
              <a:t> Animals active at night have large eyes or use echolocation to get around in the dark</a:t>
            </a:r>
            <a:endParaRPr sz="3100">
              <a:solidFill>
                <a:srgbClr val="222222"/>
              </a:solidFill>
            </a:endParaRPr>
          </a:p>
          <a:p>
            <a:pPr marL="0" lvl="0" indent="0" algn="l" rtl="0">
              <a:spcBef>
                <a:spcPts val="0"/>
              </a:spcBef>
              <a:spcAft>
                <a:spcPts val="0"/>
              </a:spcAft>
              <a:buNone/>
            </a:pPr>
            <a:endParaRPr sz="2200">
              <a:solidFill>
                <a:srgbClr val="FF0000"/>
              </a:solidFill>
            </a:endParaRPr>
          </a:p>
          <a:p>
            <a:pPr marL="0" lvl="0" indent="0" algn="l" rtl="0">
              <a:spcBef>
                <a:spcPts val="0"/>
              </a:spcBef>
              <a:spcAft>
                <a:spcPts val="0"/>
              </a:spcAft>
              <a:buNone/>
            </a:pPr>
            <a:r>
              <a:rPr lang="en-US" sz="3100">
                <a:solidFill>
                  <a:srgbClr val="FF0000"/>
                </a:solidFill>
              </a:rPr>
              <a:t>What is 1 example of an adaptation you can think of?</a:t>
            </a:r>
            <a:endParaRPr sz="3100">
              <a:solidFill>
                <a:srgbClr val="FF0000"/>
              </a:solidFill>
            </a:endParaRPr>
          </a:p>
          <a:p>
            <a:pPr marL="0" lvl="0" indent="0" algn="l" rtl="0">
              <a:spcBef>
                <a:spcPts val="0"/>
              </a:spcBef>
              <a:spcAft>
                <a:spcPts val="0"/>
              </a:spcAft>
              <a:buNone/>
            </a:pPr>
            <a:endParaRPr sz="3400">
              <a:solidFill>
                <a:srgbClr val="222222"/>
              </a:solidFill>
              <a:latin typeface="Luckiest Guy"/>
              <a:ea typeface="Luckiest Guy"/>
              <a:cs typeface="Luckiest Guy"/>
              <a:sym typeface="Luckiest Guy"/>
            </a:endParaRPr>
          </a:p>
          <a:p>
            <a:pPr marL="304800" lvl="0" indent="0" algn="l" rtl="0">
              <a:spcBef>
                <a:spcPts val="0"/>
              </a:spcBef>
              <a:spcAft>
                <a:spcPts val="0"/>
              </a:spcAft>
              <a:buClr>
                <a:srgbClr val="000000"/>
              </a:buClr>
              <a:buSzPts val="1500"/>
              <a:buFont typeface="Arial"/>
              <a:buNone/>
            </a:pPr>
            <a:endParaRPr sz="2500">
              <a:solidFill>
                <a:srgbClr val="222222"/>
              </a:solidFill>
              <a:latin typeface="Luckiest Guy"/>
              <a:ea typeface="Luckiest Guy"/>
              <a:cs typeface="Luckiest Guy"/>
              <a:sym typeface="Luckiest Gu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gdcb5796072_0_208"/>
          <p:cNvSpPr txBox="1"/>
          <p:nvPr/>
        </p:nvSpPr>
        <p:spPr>
          <a:xfrm>
            <a:off x="2343400" y="347433"/>
            <a:ext cx="7505100" cy="8928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4100" b="1">
                <a:solidFill>
                  <a:srgbClr val="222222"/>
                </a:solidFill>
              </a:rPr>
              <a:t>Redwood Tree Adaptations</a:t>
            </a:r>
            <a:endParaRPr sz="4100" b="1">
              <a:solidFill>
                <a:srgbClr val="222222"/>
              </a:solidFill>
            </a:endParaRPr>
          </a:p>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a:p>
            <a:pPr marL="609600" lvl="0" indent="-304800" algn="ctr" rtl="0">
              <a:spcBef>
                <a:spcPts val="0"/>
              </a:spcBef>
              <a:spcAft>
                <a:spcPts val="0"/>
              </a:spcAft>
              <a:buClr>
                <a:srgbClr val="000000"/>
              </a:buClr>
              <a:buSzPts val="1500"/>
              <a:buFont typeface="Arial"/>
              <a:buNone/>
            </a:pPr>
            <a:endParaRPr sz="2500">
              <a:solidFill>
                <a:srgbClr val="222222"/>
              </a:solidFill>
              <a:latin typeface="Coming Soon"/>
              <a:ea typeface="Coming Soon"/>
              <a:cs typeface="Coming Soon"/>
              <a:sym typeface="Coming Soon"/>
            </a:endParaRPr>
          </a:p>
        </p:txBody>
      </p:sp>
      <p:sp>
        <p:nvSpPr>
          <p:cNvPr id="248" name="Google Shape;248;gdcb5796072_0_208"/>
          <p:cNvSpPr txBox="1"/>
          <p:nvPr/>
        </p:nvSpPr>
        <p:spPr>
          <a:xfrm>
            <a:off x="602400" y="1736167"/>
            <a:ext cx="5493600" cy="4647600"/>
          </a:xfrm>
          <a:prstGeom prst="rect">
            <a:avLst/>
          </a:prstGeom>
          <a:solidFill>
            <a:srgbClr val="FFFFFF"/>
          </a:solidFill>
          <a:ln w="76200" cap="flat" cmpd="sng">
            <a:solidFill>
              <a:srgbClr val="0097A7"/>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222222"/>
                </a:solidFill>
                <a:latin typeface="Coming Soon"/>
                <a:ea typeface="Coming Soon"/>
                <a:cs typeface="Coming Soon"/>
                <a:sym typeface="Coming Soon"/>
              </a:rPr>
              <a:t> </a:t>
            </a:r>
            <a:endParaRPr sz="2100">
              <a:solidFill>
                <a:srgbClr val="222222"/>
              </a:solidFill>
              <a:highlight>
                <a:srgbClr val="00FFFF"/>
              </a:highlight>
              <a:latin typeface="Coming Soon"/>
              <a:ea typeface="Coming Soon"/>
              <a:cs typeface="Coming Soon"/>
              <a:sym typeface="Coming Soon"/>
            </a:endParaRPr>
          </a:p>
          <a:p>
            <a:pPr marL="609600" lvl="0" indent="-495300" algn="l" rtl="0">
              <a:spcBef>
                <a:spcPts val="0"/>
              </a:spcBef>
              <a:spcAft>
                <a:spcPts val="0"/>
              </a:spcAft>
              <a:buClr>
                <a:srgbClr val="222222"/>
              </a:buClr>
              <a:buSzPts val="3000"/>
              <a:buChar char="●"/>
            </a:pPr>
            <a:r>
              <a:rPr lang="en-US" sz="3000">
                <a:solidFill>
                  <a:srgbClr val="222222"/>
                </a:solidFill>
              </a:rPr>
              <a:t>Fire Resistant Bark!</a:t>
            </a:r>
            <a:endParaRPr sz="3000">
              <a:solidFill>
                <a:srgbClr val="222222"/>
              </a:solidFill>
            </a:endParaRPr>
          </a:p>
          <a:p>
            <a:pPr marL="1219200" lvl="1" indent="-495300" algn="l" rtl="0">
              <a:spcBef>
                <a:spcPts val="0"/>
              </a:spcBef>
              <a:spcAft>
                <a:spcPts val="0"/>
              </a:spcAft>
              <a:buClr>
                <a:srgbClr val="222222"/>
              </a:buClr>
              <a:buSzPts val="3000"/>
              <a:buChar char="○"/>
            </a:pPr>
            <a:r>
              <a:rPr lang="en-US" sz="3000">
                <a:solidFill>
                  <a:srgbClr val="222222"/>
                </a:solidFill>
              </a:rPr>
              <a:t>Bark can be up to 1 foot thick and contains only traces of flammable resin.</a:t>
            </a:r>
            <a:endParaRPr sz="3000">
              <a:solidFill>
                <a:srgbClr val="222222"/>
              </a:solidFill>
            </a:endParaRPr>
          </a:p>
          <a:p>
            <a:pPr marL="1219200" lvl="0" indent="0" algn="l" rtl="0">
              <a:spcBef>
                <a:spcPts val="0"/>
              </a:spcBef>
              <a:spcAft>
                <a:spcPts val="0"/>
              </a:spcAft>
              <a:buNone/>
            </a:pPr>
            <a:endParaRPr sz="3000">
              <a:solidFill>
                <a:srgbClr val="222222"/>
              </a:solidFill>
            </a:endParaRPr>
          </a:p>
          <a:p>
            <a:pPr marL="1219200" lvl="1" indent="-495300" algn="l" rtl="0">
              <a:spcBef>
                <a:spcPts val="0"/>
              </a:spcBef>
              <a:spcAft>
                <a:spcPts val="0"/>
              </a:spcAft>
              <a:buClr>
                <a:srgbClr val="222222"/>
              </a:buClr>
              <a:buSzPts val="3000"/>
              <a:buChar char="○"/>
            </a:pPr>
            <a:r>
              <a:rPr lang="en-US" sz="3000">
                <a:solidFill>
                  <a:srgbClr val="222222"/>
                </a:solidFill>
              </a:rPr>
              <a:t>Many Trees have “fire Scars” but are still living</a:t>
            </a:r>
            <a:endParaRPr sz="3000">
              <a:solidFill>
                <a:srgbClr val="222222"/>
              </a:solidFill>
            </a:endParaRPr>
          </a:p>
          <a:p>
            <a:pPr marL="0" lvl="0" indent="0" algn="l" rtl="0">
              <a:spcBef>
                <a:spcPts val="0"/>
              </a:spcBef>
              <a:spcAft>
                <a:spcPts val="0"/>
              </a:spcAft>
              <a:buNone/>
            </a:pPr>
            <a:endParaRPr sz="3100">
              <a:solidFill>
                <a:srgbClr val="222222"/>
              </a:solidFill>
              <a:latin typeface="Luckiest Guy"/>
              <a:ea typeface="Luckiest Guy"/>
              <a:cs typeface="Luckiest Guy"/>
              <a:sym typeface="Luckiest Guy"/>
            </a:endParaRPr>
          </a:p>
          <a:p>
            <a:pPr marL="304800" lvl="0" indent="0" algn="l" rtl="0">
              <a:spcBef>
                <a:spcPts val="0"/>
              </a:spcBef>
              <a:spcAft>
                <a:spcPts val="0"/>
              </a:spcAft>
              <a:buClr>
                <a:srgbClr val="000000"/>
              </a:buClr>
              <a:buSzPts val="1500"/>
              <a:buFont typeface="Arial"/>
              <a:buNone/>
            </a:pPr>
            <a:endParaRPr sz="2500">
              <a:solidFill>
                <a:srgbClr val="222222"/>
              </a:solidFill>
              <a:latin typeface="Luckiest Guy"/>
              <a:ea typeface="Luckiest Guy"/>
              <a:cs typeface="Luckiest Guy"/>
              <a:sym typeface="Luckiest Guy"/>
            </a:endParaRPr>
          </a:p>
        </p:txBody>
      </p:sp>
      <p:pic>
        <p:nvPicPr>
          <p:cNvPr id="249" name="Google Shape;249;gdcb5796072_0_208"/>
          <p:cNvPicPr preferRelativeResize="0"/>
          <p:nvPr/>
        </p:nvPicPr>
        <p:blipFill>
          <a:blip r:embed="rId4">
            <a:alphaModFix/>
          </a:blip>
          <a:stretch>
            <a:fillRect/>
          </a:stretch>
        </p:blipFill>
        <p:spPr>
          <a:xfrm>
            <a:off x="6413033" y="2162500"/>
            <a:ext cx="5689600" cy="3794919"/>
          </a:xfrm>
          <a:prstGeom prst="rect">
            <a:avLst/>
          </a:prstGeom>
          <a:noFill/>
          <a:ln w="76200" cap="flat" cmpd="sng">
            <a:solidFill>
              <a:schemeClr val="accent5"/>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pic>
        <p:nvPicPr>
          <p:cNvPr id="254" name="Google Shape;254;gdcb5796072_0_214" descr="A preliminary observation of the fire damage at Big Basin Redwoods State Park reveals many of the park’s largest trees will likely survive but rebuilding and recovery efforts will cost millions. Kiet Do reports. (9-10-20)" title="Wildfire Damage at Big Basin Extensive but Largest Redwoods Should Survive">
            <a:hlinkClick r:id="rId4"/>
          </p:cNvPr>
          <p:cNvPicPr preferRelativeResize="0"/>
          <p:nvPr/>
        </p:nvPicPr>
        <p:blipFill>
          <a:blip r:embed="rId5">
            <a:alphaModFix/>
          </a:blip>
          <a:stretch>
            <a:fillRect/>
          </a:stretch>
        </p:blipFill>
        <p:spPr>
          <a:xfrm>
            <a:off x="1763433" y="179567"/>
            <a:ext cx="8665133" cy="6498867"/>
          </a:xfrm>
          <a:prstGeom prst="rect">
            <a:avLst/>
          </a:prstGeom>
          <a:noFill/>
          <a:ln w="76200" cap="flat" cmpd="sng">
            <a:solidFill>
              <a:schemeClr val="accent5"/>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3986</Words>
  <Application>Microsoft Office PowerPoint</Application>
  <PresentationFormat>Widescreen</PresentationFormat>
  <Paragraphs>368</Paragraphs>
  <Slides>36</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Coming Soon</vt:lpstr>
      <vt:lpstr>Georgia</vt:lpstr>
      <vt:lpstr>Times New Roman</vt:lpstr>
      <vt:lpstr>Luckiest Guy</vt:lpstr>
      <vt:lpstr>Trebuchet MS</vt:lpstr>
      <vt:lpstr>Arial</vt:lpstr>
      <vt:lpstr>Calibri</vt:lpstr>
      <vt:lpstr>Retrospect</vt:lpstr>
      <vt:lpstr>Simple Light</vt:lpstr>
      <vt:lpstr>Simple Light</vt:lpstr>
      <vt:lpstr>Exploring New Horizons Outdoor Schools Classroom 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Energy</vt:lpstr>
      <vt:lpstr>Energy’s Movement Through Food Webs</vt:lpstr>
      <vt:lpstr>4. Diversity</vt:lpstr>
      <vt:lpstr>PowerPoint Presentation</vt:lpstr>
      <vt:lpstr>Human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New Horizons Outdoor Schools Classroom Teacher Resources</dc:title>
  <dc:creator>jacob sackin</dc:creator>
  <cp:lastModifiedBy>Chelsea Wright</cp:lastModifiedBy>
  <cp:revision>3</cp:revision>
  <dcterms:created xsi:type="dcterms:W3CDTF">2019-08-29T19:31:05Z</dcterms:created>
  <dcterms:modified xsi:type="dcterms:W3CDTF">2023-08-09T18:34:07Z</dcterms:modified>
</cp:coreProperties>
</file>