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Luckiest Guy" panose="020B0604020202020204" charset="0"/>
      <p:regular r:id="rId39"/>
    </p:embeddedFont>
    <p:embeddedFont>
      <p:font typeface="Montserrat" panose="00000500000000000000" pitchFamily="2" charset="0"/>
      <p:regular r:id="rId40"/>
      <p:bold r:id="rId41"/>
      <p:italic r:id="rId42"/>
      <p:boldItalic r:id="rId43"/>
    </p:embeddedFont>
    <p:embeddedFont>
      <p:font typeface="Pacifico" panose="020B060402020202020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e2c0880af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7" name="Google Shape;127;gce2c0880af_1_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Hello Classroom Teachers! I typed out what I usually say in presentations. You do not need to say it how I typed it at all, these things just cover the bases well. If you forget things, the kids will just ask you about it at the end! </a:t>
            </a:r>
            <a:endParaRPr/>
          </a:p>
          <a:p>
            <a:pPr marL="0" lvl="0" indent="0" algn="l" rtl="0">
              <a:spcBef>
                <a:spcPts val="0"/>
              </a:spcBef>
              <a:spcAft>
                <a:spcPts val="0"/>
              </a:spcAft>
              <a:buNone/>
            </a:pPr>
            <a:endParaRPr/>
          </a:p>
          <a:p>
            <a:pPr marL="0" lvl="0" indent="0" algn="l" rtl="0">
              <a:spcBef>
                <a:spcPts val="360"/>
              </a:spcBef>
              <a:spcAft>
                <a:spcPts val="0"/>
              </a:spcAft>
              <a:buNone/>
            </a:pPr>
            <a:r>
              <a:rPr lang="en"/>
              <a:t>-Exploring New Horizons has been around for 40 years and we have kids come every week of the school year.</a:t>
            </a:r>
            <a:endParaRPr/>
          </a:p>
          <a:p>
            <a:pPr marL="0" lvl="0" indent="0" algn="l" rtl="0">
              <a:spcBef>
                <a:spcPts val="360"/>
              </a:spcBef>
              <a:spcAft>
                <a:spcPts val="0"/>
              </a:spcAft>
              <a:buNone/>
            </a:pPr>
            <a:r>
              <a:rPr lang="en"/>
              <a:t>- You are coming to our Scotts Valley, Redwood Glen site. Does anyone know when you are coming?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ce2c0880af_1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7" name="Google Shape;207;gce2c0880af_1_9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Then you will find out who is in your cabin! If you are staying in a girls cabin, you will be in one village. If you are staying in a boy’s cabin, you will be in the other village. (That’s slightly more gender inclusive language). There will be about 8 to 10 kids in a cabin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ce2c0880af_1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5" name="Google Shape;215;gce2c0880af_1_1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They all have bunk beds and mattresses, but again you DO need to bring your own bedding like a sleeping bag or sheets and a blanket, and don’t forget a pillow. </a:t>
            </a:r>
            <a:endParaRPr/>
          </a:p>
          <a:p>
            <a:pPr marL="0" lvl="0" indent="0" algn="l" rtl="0">
              <a:spcBef>
                <a:spcPts val="360"/>
              </a:spcBef>
              <a:spcAft>
                <a:spcPts val="0"/>
              </a:spcAft>
              <a:buNone/>
            </a:pPr>
            <a:r>
              <a:rPr lang="en"/>
              <a:t>They all have lights in them, and there’s personal space to put your things in so the room stays tidy. This is going to be a new experience for all of us, so please keep your cabin clean, do not throw your clothes around your room like you might at home.</a:t>
            </a:r>
            <a:endParaRPr/>
          </a:p>
          <a:p>
            <a:pPr marL="0" lvl="0" indent="0" algn="l" rtl="0">
              <a:spcBef>
                <a:spcPts val="360"/>
              </a:spcBef>
              <a:spcAft>
                <a:spcPts val="0"/>
              </a:spcAft>
              <a:buNone/>
            </a:pPr>
            <a:endParaRPr/>
          </a:p>
          <a:p>
            <a:pPr marL="0" lvl="0" indent="0" algn="l" rtl="0">
              <a:spcBef>
                <a:spcPts val="360"/>
              </a:spcBef>
              <a:spcAft>
                <a:spcPts val="0"/>
              </a:spcAft>
              <a:buNone/>
            </a:pPr>
            <a:r>
              <a:rPr lang="en"/>
              <a:t> If you keep your cabin clean you can win the Clean Cabin award, or the most special award, the Golden Dustpan award- for the cleanest cabin of the village.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e2c0880af_1_1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4" name="Google Shape;224;gce2c0880af_1_12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
              <a:t>There’s individual stalls for the toilets and for the showers, and there is hot water. You will notice that bathing suits are on the packing list, we are NOT swimming at outdoor school, but it is because it makes showers go a lot faster (people can hop in the shower, hop out and change somewhere else so that shower is available for the next person). There’s a lot of you that will need to shower so we will need to take quick showers.</a:t>
            </a:r>
            <a:endParaRPr/>
          </a:p>
          <a:p>
            <a:pPr marL="0" lvl="0" indent="0" algn="l" rtl="0">
              <a:spcBef>
                <a:spcPts val="360"/>
              </a:spcBef>
              <a:spcAft>
                <a:spcPts val="0"/>
              </a:spcAft>
              <a:buNone/>
            </a:pPr>
            <a:endParaRPr/>
          </a:p>
          <a:p>
            <a:pPr marL="0" lvl="0" indent="0" algn="l" rtl="0">
              <a:spcBef>
                <a:spcPts val="360"/>
              </a:spcBef>
              <a:spcAft>
                <a:spcPts val="0"/>
              </a:spcAft>
              <a:buNone/>
            </a:pPr>
            <a:r>
              <a:rPr lang="en"/>
              <a:t>If they ask- we recommend they shower at least twice for a five day program, and at least once for a 4 day. They cannot shower on Monday or Friday.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e2c0880af_1_1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2" name="Google Shape;232;gce2c0880af_1_13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clothes you are packing should be clothes that you are ok with them getting dirty. It is OUTDOOR school- so we sit on the ground, rocks, play in the sand, and hike around so you will get a little dirty.</a:t>
            </a:r>
            <a:endParaRPr/>
          </a:p>
          <a:p>
            <a:pPr marL="0" lvl="0" indent="0" algn="l" rtl="0">
              <a:spcBef>
                <a:spcPts val="360"/>
              </a:spcBef>
              <a:spcAft>
                <a:spcPts val="0"/>
              </a:spcAft>
              <a:buNone/>
            </a:pPr>
            <a:endParaRPr/>
          </a:p>
          <a:p>
            <a:pPr marL="0" lvl="0" indent="0" algn="l" rtl="0">
              <a:spcBef>
                <a:spcPts val="360"/>
              </a:spcBef>
              <a:spcAft>
                <a:spcPts val="0"/>
              </a:spcAft>
              <a:buNone/>
            </a:pPr>
            <a:r>
              <a:rPr lang="en"/>
              <a:t>The shoes you will bring should be shoes you are comfortable walking around in most of the day, and shoes that you are comfortable with potentially getting dirty. The tennis shoes you wear at school are probably just fine. Remember to bring TWO pairs of comfortable shoes because one pair could get wet.</a:t>
            </a:r>
            <a:endParaRPr/>
          </a:p>
          <a:p>
            <a:pPr marL="0" lvl="0" indent="0" algn="l" rtl="0">
              <a:spcBef>
                <a:spcPts val="360"/>
              </a:spcBef>
              <a:spcAft>
                <a:spcPts val="0"/>
              </a:spcAft>
              <a:buNone/>
            </a:pPr>
            <a:endParaRPr/>
          </a:p>
          <a:p>
            <a:pPr marL="0" lvl="0" indent="0" algn="l" rtl="0">
              <a:spcBef>
                <a:spcPts val="360"/>
              </a:spcBef>
              <a:spcAft>
                <a:spcPts val="0"/>
              </a:spcAft>
              <a:buNone/>
            </a:pPr>
            <a:r>
              <a:rPr lang="en"/>
              <a:t>You need a backpack for every day- it will have your warm layers in it because it gets cool in the redwood forest and at night, and you need a water bottle. It can be a reusable water bottle like this (I hold up mine) or any sort of large water bottle, like a Gatorade container that you refill with water. Any sort of water bottle that will seal shut and not leak. You need to drink plenty of water at outdoor school since you will be hiking and active.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ce2c0880af_1_1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8" name="Google Shape;238;gce2c0880af_1_14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Also, please do not forget to bring rain gear. If it rains, we still go out and explore because that is when the forest really comes alive.</a:t>
            </a:r>
            <a:endParaRPr/>
          </a:p>
          <a:p>
            <a:pPr marL="0" lvl="0" indent="0" algn="l" rtl="0">
              <a:spcBef>
                <a:spcPts val="360"/>
              </a:spcBef>
              <a:spcAft>
                <a:spcPts val="0"/>
              </a:spcAft>
              <a:buNone/>
            </a:pPr>
            <a:endParaRPr/>
          </a:p>
          <a:p>
            <a:pPr marL="0" lvl="0" indent="0" algn="l" rtl="0">
              <a:spcBef>
                <a:spcPts val="360"/>
              </a:spcBef>
              <a:spcAft>
                <a:spcPts val="0"/>
              </a:spcAft>
              <a:buNone/>
            </a:pPr>
            <a:r>
              <a:rPr lang="en"/>
              <a:t>We recommend a poncho because they are small and light so you can carry it every day in your backpack just in case. Then if you need it, it is large enough to cover your backpack.</a:t>
            </a:r>
            <a:endParaRPr/>
          </a:p>
          <a:p>
            <a:pPr marL="0" lvl="0" indent="0" algn="l" rtl="0">
              <a:spcBef>
                <a:spcPts val="360"/>
              </a:spcBef>
              <a:spcAft>
                <a:spcPts val="0"/>
              </a:spcAft>
              <a:buNone/>
            </a:pPr>
            <a:endParaRPr/>
          </a:p>
          <a:p>
            <a:pPr marL="0" lvl="0" indent="0" algn="l" rtl="0">
              <a:spcBef>
                <a:spcPts val="360"/>
              </a:spcBef>
              <a:spcAft>
                <a:spcPts val="0"/>
              </a:spcAft>
              <a:buNone/>
            </a:pPr>
            <a:r>
              <a:rPr lang="en"/>
              <a:t>If it rains, you may get to see more newts, salamanders, and….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ce2c0880af_1_1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ce2c0880af_1_17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Last thing about packing- there are only three approved electronics for outdoor school.</a:t>
            </a:r>
            <a:endParaRPr/>
          </a:p>
          <a:p>
            <a:pPr marL="457200" lvl="0" indent="-298450" algn="l" rtl="0">
              <a:spcBef>
                <a:spcPts val="360"/>
              </a:spcBef>
              <a:spcAft>
                <a:spcPts val="0"/>
              </a:spcAft>
              <a:buSzPts val="1100"/>
              <a:buAutoNum type="arabicPeriod"/>
            </a:pPr>
            <a:r>
              <a:rPr lang="en"/>
              <a:t> a camera, your parents can send you with a digital camera if they want, but we have seen many of them break at Outdoor school, so we recommend a disposable camera.</a:t>
            </a:r>
            <a:endParaRPr/>
          </a:p>
          <a:p>
            <a:pPr marL="457200" lvl="0" indent="-298450" algn="l" rtl="0">
              <a:spcBef>
                <a:spcPts val="0"/>
              </a:spcBef>
              <a:spcAft>
                <a:spcPts val="0"/>
              </a:spcAft>
              <a:buSzPts val="1100"/>
              <a:buAutoNum type="arabicPeriod"/>
            </a:pPr>
            <a:r>
              <a:rPr lang="en"/>
              <a:t>You can bring a flashlight, or a headlamp</a:t>
            </a:r>
            <a:endParaRPr/>
          </a:p>
          <a:p>
            <a:pPr marL="457200" lvl="0" indent="-298450" algn="l" rtl="0">
              <a:spcBef>
                <a:spcPts val="0"/>
              </a:spcBef>
              <a:spcAft>
                <a:spcPts val="0"/>
              </a:spcAft>
              <a:buSzPts val="1100"/>
              <a:buAutoNum type="arabicPeriod"/>
            </a:pPr>
            <a:r>
              <a:rPr lang="en"/>
              <a:t>And a watch- just a normal watch without a fancy screen.</a:t>
            </a:r>
            <a:endParaRPr/>
          </a:p>
          <a:p>
            <a:pPr marL="0" lvl="0" indent="0" algn="l" rtl="0">
              <a:spcBef>
                <a:spcPts val="360"/>
              </a:spcBef>
              <a:spcAft>
                <a:spcPts val="0"/>
              </a:spcAft>
              <a:buNone/>
            </a:pPr>
            <a:endParaRPr/>
          </a:p>
          <a:p>
            <a:pPr marL="0" lvl="0" indent="0" algn="l" rtl="0">
              <a:spcBef>
                <a:spcPts val="360"/>
              </a:spcBef>
              <a:spcAft>
                <a:spcPts val="0"/>
              </a:spcAft>
              <a:buNone/>
            </a:pPr>
            <a:r>
              <a:rPr lang="en"/>
              <a:t>You might notice there is no cell phone or ipod or kindle on this list, that is for a few reasons.</a:t>
            </a:r>
            <a:endParaRPr/>
          </a:p>
          <a:p>
            <a:pPr marL="228600" lvl="0" indent="-228600" algn="l" rtl="0">
              <a:spcBef>
                <a:spcPts val="360"/>
              </a:spcBef>
              <a:spcAft>
                <a:spcPts val="0"/>
              </a:spcAft>
              <a:buClr>
                <a:schemeClr val="dk1"/>
              </a:buClr>
              <a:buSzPts val="1200"/>
              <a:buFont typeface="Calibri"/>
              <a:buAutoNum type="arabicPeriod"/>
            </a:pPr>
            <a:r>
              <a:rPr lang="en"/>
              <a:t>We do not have cell phone service at Outdoor School. Our naturalists carry radios around on hikes so we can talk to the office if we need, and the office has a landline so we can call the school if we need.</a:t>
            </a:r>
            <a:endParaRPr/>
          </a:p>
          <a:p>
            <a:pPr marL="228600" lvl="0" indent="-228600" algn="l" rtl="0">
              <a:spcBef>
                <a:spcPts val="360"/>
              </a:spcBef>
              <a:spcAft>
                <a:spcPts val="0"/>
              </a:spcAft>
              <a:buClr>
                <a:schemeClr val="dk1"/>
              </a:buClr>
              <a:buSzPts val="1200"/>
              <a:buFont typeface="Calibri"/>
              <a:buAutoNum type="arabicPeriod"/>
            </a:pPr>
            <a:r>
              <a:rPr lang="en"/>
              <a:t>We do not want you to lose it or break it</a:t>
            </a:r>
            <a:endParaRPr/>
          </a:p>
          <a:p>
            <a:pPr marL="228600" lvl="0" indent="-228600" algn="l" rtl="0">
              <a:spcBef>
                <a:spcPts val="360"/>
              </a:spcBef>
              <a:spcAft>
                <a:spcPts val="0"/>
              </a:spcAft>
              <a:buClr>
                <a:schemeClr val="dk1"/>
              </a:buClr>
              <a:buSzPts val="1200"/>
              <a:buFont typeface="Calibri"/>
              <a:buAutoNum type="arabicPeriod"/>
            </a:pPr>
            <a:r>
              <a:rPr lang="en"/>
              <a:t>We believe that it is so important for everyone to have a screen free week. This could be the last screen-free week of your whole life! Unplugged! Less screen time more green time.</a:t>
            </a:r>
            <a:endParaRPr/>
          </a:p>
        </p:txBody>
      </p:sp>
      <p:sp>
        <p:nvSpPr>
          <p:cNvPr id="248" name="Google Shape;248;gce2c0880af_1_17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ce2c0880af_1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ce2c0880af_1_2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 will review the rules with you on the first day.</a:t>
            </a:r>
            <a:endParaRPr/>
          </a:p>
          <a:p>
            <a:pPr marL="0" lvl="0" indent="0" algn="l" rtl="0">
              <a:spcBef>
                <a:spcPts val="0"/>
              </a:spcBef>
              <a:spcAft>
                <a:spcPts val="0"/>
              </a:spcAft>
              <a:buNone/>
            </a:pPr>
            <a:r>
              <a:rPr lang="en"/>
              <a:t>	Be Respectful:</a:t>
            </a:r>
            <a:endParaRPr/>
          </a:p>
          <a:p>
            <a:pPr marL="228600" lvl="0" indent="-228600" algn="l" rtl="0">
              <a:spcBef>
                <a:spcPts val="360"/>
              </a:spcBef>
              <a:spcAft>
                <a:spcPts val="0"/>
              </a:spcAft>
              <a:buClr>
                <a:schemeClr val="dk1"/>
              </a:buClr>
              <a:buSzPts val="1200"/>
              <a:buFont typeface="Calibri"/>
              <a:buAutoNum type="arabicPeriod"/>
            </a:pPr>
            <a:r>
              <a:rPr lang="en"/>
              <a:t>Respect all living things, so we do not pick green plants out of the ground. If we see an animal, we are going to give it distance and watch it quietly, or if it is small enough to pick up, we will ask a naturalist first. </a:t>
            </a:r>
            <a:endParaRPr/>
          </a:p>
          <a:p>
            <a:pPr marL="228600" lvl="0" indent="-228600" algn="l" rtl="0">
              <a:spcBef>
                <a:spcPts val="360"/>
              </a:spcBef>
              <a:spcAft>
                <a:spcPts val="0"/>
              </a:spcAft>
              <a:buClr>
                <a:schemeClr val="dk1"/>
              </a:buClr>
              <a:buSzPts val="1200"/>
              <a:buFont typeface="Calibri"/>
              <a:buAutoNum type="arabicPeriod"/>
            </a:pPr>
            <a:r>
              <a:rPr lang="en"/>
              <a:t>We respect people, that is a huge part of outdoor school!</a:t>
            </a:r>
            <a:endParaRPr/>
          </a:p>
          <a:p>
            <a:pPr marL="228600" lvl="0" indent="-228600" algn="l" rtl="0">
              <a:spcBef>
                <a:spcPts val="360"/>
              </a:spcBef>
              <a:spcAft>
                <a:spcPts val="0"/>
              </a:spcAft>
              <a:buClr>
                <a:schemeClr val="dk1"/>
              </a:buClr>
              <a:buSzPts val="1200"/>
              <a:buFont typeface="Calibri"/>
              <a:buAutoNum type="arabicPeriod"/>
            </a:pPr>
            <a:r>
              <a:rPr lang="en"/>
              <a:t>That means no put-downs or roughhousing- no real or fake fighting</a:t>
            </a:r>
            <a:endParaRPr/>
          </a:p>
          <a:p>
            <a:pPr marL="228600" lvl="0" indent="-228600" algn="l" rtl="0">
              <a:spcBef>
                <a:spcPts val="360"/>
              </a:spcBef>
              <a:spcAft>
                <a:spcPts val="0"/>
              </a:spcAft>
              <a:buClr>
                <a:schemeClr val="dk1"/>
              </a:buClr>
              <a:buSzPts val="1200"/>
              <a:buFont typeface="Calibri"/>
              <a:buAutoNum type="arabicPeriod"/>
            </a:pPr>
            <a:r>
              <a:rPr lang="en"/>
              <a:t>Other cabins and villages are off limits. So if you have a friend in another cabin or village and you want to hang out with them during free time</a:t>
            </a:r>
            <a:endParaRPr/>
          </a:p>
          <a:p>
            <a:pPr marL="457200" lvl="0" indent="0" algn="l" rtl="0">
              <a:spcBef>
                <a:spcPts val="360"/>
              </a:spcBef>
              <a:spcAft>
                <a:spcPts val="0"/>
              </a:spcAft>
              <a:buNone/>
            </a:pPr>
            <a:r>
              <a:rPr lang="en"/>
              <a:t>Be safe:</a:t>
            </a:r>
            <a:endParaRPr/>
          </a:p>
          <a:p>
            <a:pPr marL="228600" lvl="0" indent="-228600" algn="l" rtl="0">
              <a:spcBef>
                <a:spcPts val="360"/>
              </a:spcBef>
              <a:spcAft>
                <a:spcPts val="0"/>
              </a:spcAft>
              <a:buClr>
                <a:schemeClr val="dk1"/>
              </a:buClr>
              <a:buSzPts val="1200"/>
              <a:buFont typeface="Calibri"/>
              <a:buAutoNum type="arabicPeriod"/>
            </a:pPr>
            <a:r>
              <a:rPr lang="en"/>
              <a:t>There are many hills, sticks, and rocks around, so we ask that you please walk around our camp. You will have plenty of opportunities to play games and run around during appropriate times</a:t>
            </a:r>
            <a:endParaRPr/>
          </a:p>
          <a:p>
            <a:pPr marL="228600" lvl="0" indent="-228600" algn="l" rtl="0">
              <a:spcBef>
                <a:spcPts val="360"/>
              </a:spcBef>
              <a:spcAft>
                <a:spcPts val="0"/>
              </a:spcAft>
              <a:buClr>
                <a:schemeClr val="dk1"/>
              </a:buClr>
              <a:buSzPts val="1200"/>
              <a:buFont typeface="Calibri"/>
              <a:buAutoNum type="arabicPeriod"/>
            </a:pPr>
            <a:r>
              <a:rPr lang="en"/>
              <a:t>Your naturalist will be marking your boundaries everywhere that you go, so please follow those directions to keep you safe</a:t>
            </a:r>
            <a:endParaRPr/>
          </a:p>
          <a:p>
            <a:pPr marL="228600" lvl="0" indent="-228600" algn="l" rtl="0">
              <a:spcBef>
                <a:spcPts val="360"/>
              </a:spcBef>
              <a:spcAft>
                <a:spcPts val="0"/>
              </a:spcAft>
              <a:buClr>
                <a:schemeClr val="dk1"/>
              </a:buClr>
              <a:buSzPts val="1200"/>
              <a:buFont typeface="Calibri"/>
              <a:buAutoNum type="arabicPeriod"/>
            </a:pPr>
            <a:r>
              <a:rPr lang="en"/>
              <a:t>Wherever you go, you should never be alone. You are expected to take a buddy to the bathroom, to see the medic, anywhere you go. We do not want you to get lost.</a:t>
            </a:r>
            <a:endParaRPr/>
          </a:p>
          <a:p>
            <a:pPr marL="228600" lvl="0" indent="-228600" algn="l" rtl="0">
              <a:spcBef>
                <a:spcPts val="360"/>
              </a:spcBef>
              <a:spcAft>
                <a:spcPts val="0"/>
              </a:spcAft>
              <a:buClr>
                <a:schemeClr val="dk1"/>
              </a:buClr>
              <a:buSzPts val="1200"/>
              <a:buFont typeface="Calibri"/>
              <a:buAutoNum type="arabicPeriod"/>
            </a:pPr>
            <a:r>
              <a:rPr lang="en"/>
              <a:t>These rules are here so you can have fun!</a:t>
            </a:r>
            <a:endParaRPr/>
          </a:p>
        </p:txBody>
      </p:sp>
      <p:sp>
        <p:nvSpPr>
          <p:cNvPr id="260" name="Google Shape;260;gce2c0880af_1_2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ce2c0880af_1_2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0" name="Google Shape;270;gce2c0880af_1_22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 do understand that sometimes we make choices that are not safe or respectful, so first we will give you a warning. After the warning, we go to our check system.</a:t>
            </a:r>
            <a:endParaRPr/>
          </a:p>
          <a:p>
            <a:pPr marL="457200" lvl="0" indent="-298450" algn="l" rtl="0">
              <a:spcBef>
                <a:spcPts val="360"/>
              </a:spcBef>
              <a:spcAft>
                <a:spcPts val="0"/>
              </a:spcAft>
              <a:buSzPts val="1100"/>
              <a:buChar char="-"/>
            </a:pPr>
            <a:r>
              <a:rPr lang="en"/>
              <a:t>The first check means you will lose 15 minutes of your hour long free time, called Recreation time. </a:t>
            </a:r>
            <a:endParaRPr/>
          </a:p>
          <a:p>
            <a:pPr marL="457200" lvl="0" indent="-298450" algn="l" rtl="0">
              <a:spcBef>
                <a:spcPts val="0"/>
              </a:spcBef>
              <a:spcAft>
                <a:spcPts val="0"/>
              </a:spcAft>
              <a:buSzPts val="1100"/>
              <a:buChar char="-"/>
            </a:pPr>
            <a:r>
              <a:rPr lang="en"/>
              <a:t>The second check means you will lose 15 minutes of the next recreation time, and you will talk to our principal</a:t>
            </a:r>
            <a:endParaRPr/>
          </a:p>
          <a:p>
            <a:pPr marL="457200" lvl="0" indent="-298450" algn="l" rtl="0">
              <a:spcBef>
                <a:spcPts val="0"/>
              </a:spcBef>
              <a:spcAft>
                <a:spcPts val="0"/>
              </a:spcAft>
              <a:buSzPts val="1100"/>
              <a:buChar char="-"/>
            </a:pPr>
            <a:r>
              <a:rPr lang="en"/>
              <a:t>The third check is all of that again, plus your teacher is in that conference with you and the principal, and we are going to call home and talk to them about your behavior</a:t>
            </a:r>
            <a:endParaRPr/>
          </a:p>
          <a:p>
            <a:pPr marL="457200" lvl="0" indent="-298450" algn="l" rtl="0">
              <a:spcBef>
                <a:spcPts val="0"/>
              </a:spcBef>
              <a:spcAft>
                <a:spcPts val="0"/>
              </a:spcAft>
              <a:buSzPts val="1100"/>
              <a:buChar char="-"/>
            </a:pPr>
            <a:r>
              <a:rPr lang="en"/>
              <a:t>The fourth check means your parent or guardian has to come down to Outdoor School and take you home early.</a:t>
            </a:r>
            <a:endParaRPr/>
          </a:p>
          <a:p>
            <a:pPr marL="0" lvl="0" indent="0" algn="l" rtl="0">
              <a:spcBef>
                <a:spcPts val="360"/>
              </a:spcBef>
              <a:spcAft>
                <a:spcPts val="0"/>
              </a:spcAft>
              <a:buNone/>
            </a:pPr>
            <a:r>
              <a:rPr lang="en"/>
              <a:t>The good news is that we rarely send kids home because of behavior, we work really hard with your teachers to make sure everyone can stay the whole week, but we do not give you three or four opportunities to get into a fist fight or something more serious.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ce2c0880af_1_2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ce2c0880af_1_24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is a general schedule for each day.</a:t>
            </a:r>
            <a:endParaRPr/>
          </a:p>
          <a:p>
            <a:pPr marL="0" lvl="0" indent="0" algn="l" rtl="0">
              <a:spcBef>
                <a:spcPts val="360"/>
              </a:spcBef>
              <a:spcAft>
                <a:spcPts val="0"/>
              </a:spcAft>
              <a:buNone/>
            </a:pPr>
            <a:r>
              <a:rPr lang="en"/>
              <a:t>7 you wake up to get ready for breakfast at 7:45. After breakfast is a time to sing songs and get warmed up for the day.</a:t>
            </a:r>
            <a:endParaRPr/>
          </a:p>
          <a:p>
            <a:pPr marL="0" lvl="0" indent="0" algn="l" rtl="0">
              <a:spcBef>
                <a:spcPts val="360"/>
              </a:spcBef>
              <a:spcAft>
                <a:spcPts val="0"/>
              </a:spcAft>
              <a:buNone/>
            </a:pPr>
            <a:r>
              <a:rPr lang="en"/>
              <a:t>From 10 to 3 is your time out in the forest. This is when you are hiking, doing experiments, activities, and exploring</a:t>
            </a:r>
            <a:endParaRPr/>
          </a:p>
          <a:p>
            <a:pPr marL="0" lvl="0" indent="0" algn="l" rtl="0">
              <a:spcBef>
                <a:spcPts val="360"/>
              </a:spcBef>
              <a:spcAft>
                <a:spcPts val="0"/>
              </a:spcAft>
              <a:buNone/>
            </a:pPr>
            <a:r>
              <a:rPr lang="en"/>
              <a:t>After that is recreation time, then time with your classroom and teacher, then you have some time to relax before dinner. After dinner is an evening activity, a campfire, then lights out is at 9:30. We will look at these things in more detail.</a:t>
            </a:r>
            <a:endParaRPr/>
          </a:p>
        </p:txBody>
      </p:sp>
      <p:sp>
        <p:nvSpPr>
          <p:cNvPr id="277" name="Google Shape;277;gce2c0880af_1_24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ce2c0880af_1_2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ce2c0880af_1_26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is our dining hall. This is where you will line up for all your activities, and have breakfast and dinner in here. You will have a picnic lunch every day out in the forest.</a:t>
            </a:r>
            <a:endParaRPr/>
          </a:p>
        </p:txBody>
      </p:sp>
      <p:sp>
        <p:nvSpPr>
          <p:cNvPr id="284" name="Google Shape;284;gce2c0880af_1_26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ce2c0880af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9" name="Google Shape;139;gce2c0880af_1_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You will get a packing list that will tell you how many shirts, pants, socks, underwear- and what exactly to bring, so don’t worry about it just yet. </a:t>
            </a:r>
            <a:endParaRPr/>
          </a:p>
          <a:p>
            <a:pPr marL="0" lvl="0" indent="0" algn="l" rtl="0">
              <a:spcBef>
                <a:spcPts val="36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ce2c0880af_1_2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1" name="Google Shape;291;gce2c0880af_1_27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You will be spending that 10 to 3 time with a trail group. </a:t>
            </a:r>
            <a:r>
              <a:rPr lang="en">
                <a:highlight>
                  <a:srgbClr val="FFFF00"/>
                </a:highlight>
              </a:rPr>
              <a:t>This is one cabin from one village, and another cabin from the other village</a:t>
            </a:r>
            <a:r>
              <a:rPr lang="en"/>
              <a:t> You will have both Cabin leaders/Parents and a naturalist, and this group stays the same for the week.</a:t>
            </a:r>
            <a:endParaRPr/>
          </a:p>
          <a:p>
            <a:pPr marL="0" lvl="0" indent="0" algn="l" rtl="0">
              <a:spcBef>
                <a:spcPts val="360"/>
              </a:spcBef>
              <a:spcAft>
                <a:spcPts val="0"/>
              </a:spcAft>
              <a:buNone/>
            </a:pPr>
            <a:endParaRPr/>
          </a:p>
          <a:p>
            <a:pPr marL="0" lvl="0" indent="0" algn="l" rtl="0">
              <a:spcBef>
                <a:spcPts val="360"/>
              </a:spcBef>
              <a:spcAft>
                <a:spcPts val="0"/>
              </a:spcAft>
              <a:buNone/>
            </a:pPr>
            <a:r>
              <a:rPr lang="en"/>
              <a:t>(You can add that the cabins are named after different plants, animals, or fungi, and the trail group is named after a famous naturalist who they will learn more about during the week).</a:t>
            </a:r>
            <a:endParaRPr/>
          </a:p>
          <a:p>
            <a:pPr marL="0" lvl="0" indent="0" algn="l" rtl="0">
              <a:spcBef>
                <a:spcPts val="36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ce2c0880af_1_2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8" name="Google Shape;298;gce2c0880af_1_29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Then we will go out into the forest. This is what outdoor school is all about! </a:t>
            </a:r>
            <a:br>
              <a:rPr lang="en"/>
            </a:br>
            <a:r>
              <a:rPr lang="en"/>
              <a:t>(you can talk about whatever you want, what they might do out here. I talk about how our classrooms look a little different than theirs and what they might learn about in the forest)</a:t>
            </a:r>
            <a:endParaRPr/>
          </a:p>
          <a:p>
            <a:pPr marL="0" lvl="0" indent="0" algn="l" rtl="0">
              <a:spcBef>
                <a:spcPts val="0"/>
              </a:spcBef>
              <a:spcAft>
                <a:spcPts val="0"/>
              </a:spcAft>
              <a:buNone/>
            </a:pPr>
            <a:endParaRPr/>
          </a:p>
          <a:p>
            <a:pPr marL="0" lvl="0" indent="0" algn="l" rtl="0">
              <a:spcBef>
                <a:spcPts val="0"/>
              </a:spcBef>
              <a:spcAft>
                <a:spcPts val="0"/>
              </a:spcAft>
              <a:buNone/>
            </a:pPr>
            <a:r>
              <a:rPr lang="en"/>
              <a:t>Forest Lessons/Activities:</a:t>
            </a:r>
            <a:endParaRPr/>
          </a:p>
          <a:p>
            <a:pPr marL="0" lvl="0" indent="0" algn="l" rtl="0">
              <a:spcBef>
                <a:spcPts val="0"/>
              </a:spcBef>
              <a:spcAft>
                <a:spcPts val="0"/>
              </a:spcAft>
              <a:buNone/>
            </a:pPr>
            <a:r>
              <a:rPr lang="en"/>
              <a:t>-Redwood Trees and their adaptations</a:t>
            </a:r>
            <a:endParaRPr/>
          </a:p>
          <a:p>
            <a:pPr marL="0" lvl="0" indent="0" algn="l" rtl="0">
              <a:spcBef>
                <a:spcPts val="0"/>
              </a:spcBef>
              <a:spcAft>
                <a:spcPts val="0"/>
              </a:spcAft>
              <a:buNone/>
            </a:pPr>
            <a:r>
              <a:rPr lang="en"/>
              <a:t>-Identify other plants and animals (banana slugs, newts, birds, ect.)</a:t>
            </a:r>
            <a:endParaRPr/>
          </a:p>
          <a:p>
            <a:pPr marL="0" lvl="0" indent="0" algn="l" rtl="0">
              <a:spcBef>
                <a:spcPts val="0"/>
              </a:spcBef>
              <a:spcAft>
                <a:spcPts val="0"/>
              </a:spcAft>
              <a:buNone/>
            </a:pPr>
            <a:r>
              <a:rPr lang="en"/>
              <a:t>-Creek studies (What species live in the creek? Water cycle)</a:t>
            </a:r>
            <a:endParaRPr/>
          </a:p>
          <a:p>
            <a:pPr marL="0" lvl="0" indent="0" algn="l" rtl="0">
              <a:spcBef>
                <a:spcPts val="0"/>
              </a:spcBef>
              <a:spcAft>
                <a:spcPts val="0"/>
              </a:spcAft>
              <a:buNone/>
            </a:pPr>
            <a:r>
              <a:rPr lang="en"/>
              <a:t>-Food webs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ce2c0880af_1_3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4" name="Google Shape;304;gce2c0880af_1_34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You will spend a day at the beach!  The plants and animals are a lot different here than in the forest so make observations!  You will spend some time on the sandy shore getting to look out at the ocean, keep an eye out for marine mammals (sea otters, harbor seals, sea lions, elephant seals, and grey whales can all be seen from Natural Bridges)!</a:t>
            </a:r>
            <a:endParaRPr/>
          </a:p>
          <a:p>
            <a:pPr marL="0" lvl="0" indent="0" algn="l" rtl="0">
              <a:spcBef>
                <a:spcPts val="0"/>
              </a:spcBef>
              <a:spcAft>
                <a:spcPts val="0"/>
              </a:spcAft>
              <a:buNone/>
            </a:pPr>
            <a:endParaRPr/>
          </a:p>
          <a:p>
            <a:pPr marL="0" lvl="0" indent="0" algn="l" rtl="0">
              <a:spcBef>
                <a:spcPts val="0"/>
              </a:spcBef>
              <a:spcAft>
                <a:spcPts val="0"/>
              </a:spcAft>
              <a:buNone/>
            </a:pPr>
            <a:r>
              <a:rPr lang="en"/>
              <a:t>At Natural Bridges student can explore the beach, tidepools, and monarch butterfly grove (monarch butterflies present nov-february)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ce2c0880af_1_3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2" name="Google Shape;312;gce2c0880af_1_35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(Time check- I usually aim to have 10 minutes left of the slideshow part at this point. Then another ten to fifteen minutes after the presentation for Secret Box and questions. So If the presentation is 1-2pm, I am hoping to be at this slide around 1:35.)</a:t>
            </a:r>
            <a:endParaRPr/>
          </a:p>
          <a:p>
            <a:pPr marL="0" lvl="0" indent="0" algn="l" rtl="0">
              <a:spcBef>
                <a:spcPts val="360"/>
              </a:spcBef>
              <a:spcAft>
                <a:spcPts val="0"/>
              </a:spcAft>
              <a:buNone/>
            </a:pPr>
            <a:endParaRPr/>
          </a:p>
          <a:p>
            <a:pPr marL="0" lvl="0" indent="0" algn="l" rtl="0">
              <a:spcBef>
                <a:spcPts val="360"/>
              </a:spcBef>
              <a:spcAft>
                <a:spcPts val="0"/>
              </a:spcAft>
              <a:buNone/>
            </a:pPr>
            <a:r>
              <a:rPr lang="en"/>
              <a:t>If the tide is low, we may get to go tide-pooling!  Does anyone want to explain what a tide pool is? (I may add some things on here.)</a:t>
            </a:r>
            <a:endParaRPr/>
          </a:p>
          <a:p>
            <a:pPr marL="0" lvl="0" indent="0" algn="l" rtl="0">
              <a:spcBef>
                <a:spcPts val="360"/>
              </a:spcBef>
              <a:spcAft>
                <a:spcPts val="0"/>
              </a:spcAft>
              <a:buNone/>
            </a:pPr>
            <a:endParaRPr/>
          </a:p>
          <a:p>
            <a:pPr marL="0" lvl="0" indent="0" algn="l" rtl="0">
              <a:spcBef>
                <a:spcPts val="360"/>
              </a:spcBef>
              <a:spcAft>
                <a:spcPts val="0"/>
              </a:spcAft>
              <a:buNone/>
            </a:pPr>
            <a:r>
              <a:rPr lang="en"/>
              <a:t>You may recognize some of these animals, so I will give you 7 seconds to turn to a neighbor and name as many animals that you can identify in this photo. (then I call on people. I talk about how the anemone is sensitive and you should not put your finger in its mouth, the center part, because that is its stomach. But they can touch its tentacles or arms.)</a:t>
            </a:r>
            <a:endParaRPr/>
          </a:p>
          <a:p>
            <a:pPr marL="0" lvl="0" indent="0" algn="l" rtl="0">
              <a:spcBef>
                <a:spcPts val="360"/>
              </a:spcBef>
              <a:spcAft>
                <a:spcPts val="0"/>
              </a:spcAft>
              <a:buNone/>
            </a:pPr>
            <a:r>
              <a:rPr lang="en"/>
              <a:t>They may mention humans as an animal, and I make a point to talk about how we walk low and slow “like a crab” like the students in the center of the photo are. The rocks are slippery and sharp, so they must have a pair of long pants for beach day to protect their skin.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ce2c0880af_1_3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5" name="Google Shape;325;gce2c0880af_1_37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Then, after your time at the beach and after your time in the forest, you will have recreation time. This is free time for the whole camp, so if your good friend is not in your hiking group, you can hang out with them then.</a:t>
            </a:r>
            <a:endParaRPr/>
          </a:p>
          <a:p>
            <a:pPr marL="0" lvl="0" indent="0" algn="l" rtl="0">
              <a:spcBef>
                <a:spcPts val="360"/>
              </a:spcBef>
              <a:spcAft>
                <a:spcPts val="0"/>
              </a:spcAft>
              <a:buNone/>
            </a:pPr>
            <a:r>
              <a:rPr lang="en"/>
              <a:t>You can play sports, we have a big field, a basketball court, a gaga pit, a volleyball court</a:t>
            </a:r>
            <a:endParaRPr/>
          </a:p>
          <a:p>
            <a:pPr marL="0" lvl="0" indent="0" algn="l" rtl="0">
              <a:spcBef>
                <a:spcPts val="360"/>
              </a:spcBef>
              <a:spcAft>
                <a:spcPts val="0"/>
              </a:spcAft>
              <a:buNone/>
            </a:pPr>
            <a:r>
              <a:rPr lang="en"/>
              <a:t>You can eat a snack, borrow an instrument from our office, or check out a book from our library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ce2c0880af_1_39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5" name="Google Shape;335;gce2c0880af_1_39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Then you will have some time with your classroom and teacher. You will hear about what other people in your class have been up to, since everyone does different things each day.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ce2c0880af_1_4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1" name="Google Shape;341;gce2c0880af_1_40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There are a few different options for evening programs. </a:t>
            </a:r>
            <a:endParaRPr/>
          </a:p>
          <a:p>
            <a:pPr marL="0" lvl="0" indent="0" algn="l" rtl="0">
              <a:spcBef>
                <a:spcPts val="0"/>
              </a:spcBef>
              <a:spcAft>
                <a:spcPts val="0"/>
              </a:spcAft>
              <a:buNone/>
            </a:pPr>
            <a:endParaRPr/>
          </a:p>
          <a:p>
            <a:pPr marL="0" lvl="0" indent="0" algn="l" rtl="0">
              <a:spcBef>
                <a:spcPts val="0"/>
              </a:spcBef>
              <a:spcAft>
                <a:spcPts val="0"/>
              </a:spcAft>
              <a:buNone/>
            </a:pPr>
            <a:r>
              <a:rPr lang="en"/>
              <a:t>Campfire:Naturalists play songs, perform skits, tell jokes, with students at our campfire amphitheatre </a:t>
            </a:r>
            <a:endParaRPr/>
          </a:p>
          <a:p>
            <a:pPr marL="0" lvl="0" indent="0" algn="l" rtl="0">
              <a:spcBef>
                <a:spcPts val="0"/>
              </a:spcBef>
              <a:spcAft>
                <a:spcPts val="0"/>
              </a:spcAft>
              <a:buNone/>
            </a:pPr>
            <a:endParaRPr/>
          </a:p>
          <a:p>
            <a:pPr marL="0" lvl="0" indent="0" algn="l" rtl="0">
              <a:spcBef>
                <a:spcPts val="0"/>
              </a:spcBef>
              <a:spcAft>
                <a:spcPts val="0"/>
              </a:spcAft>
              <a:buNone/>
            </a:pPr>
            <a:r>
              <a:rPr lang="en"/>
              <a:t> Night Hike: Naturalists lead students on a night hike and learn about nocturnal adaptations and astronomy</a:t>
            </a:r>
            <a:endParaRPr/>
          </a:p>
          <a:p>
            <a:pPr marL="0" lvl="0" indent="0" algn="l" rtl="0">
              <a:spcBef>
                <a:spcPts val="0"/>
              </a:spcBef>
              <a:spcAft>
                <a:spcPts val="0"/>
              </a:spcAft>
              <a:buNone/>
            </a:pPr>
            <a:endParaRPr/>
          </a:p>
          <a:p>
            <a:pPr marL="0" lvl="0" indent="0" algn="l" rtl="0">
              <a:spcBef>
                <a:spcPts val="0"/>
              </a:spcBef>
              <a:spcAft>
                <a:spcPts val="0"/>
              </a:spcAft>
              <a:buNone/>
            </a:pPr>
            <a:r>
              <a:rPr lang="en"/>
              <a:t> Town Hall, Skit Night, Barnyard Boogie.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e2c0880af_1_4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9" name="Google Shape;349;gce2c0880af_1_42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Then we wind things down with some songs and stories at campfire to help you go to sleep. You will have thirty minutes to use the restroom, brush your teeth, and get changed.  lights out is at 9:30</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ce2c0880af_1_4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5" name="Google Shape;355;gce2c0880af_1_43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 hope you sleep really well, you will be very tired from all of your activities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ce2c0880af_1_4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6" name="Google Shape;366;gce2c0880af_1_45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Then on the last day, we have a graduation ceremony for you to honor you for all the new things you tried and new friends you made. Our naturalists will perform something unique for your group, and some of you will get to share about your experience as well.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ce2c0880af_1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ce2c0880af_1_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But you need THREE BAGS-</a:t>
            </a:r>
            <a:endParaRPr/>
          </a:p>
          <a:p>
            <a:pPr marL="457200" lvl="0" indent="-298450" algn="l" rtl="0">
              <a:spcBef>
                <a:spcPts val="0"/>
              </a:spcBef>
              <a:spcAft>
                <a:spcPts val="0"/>
              </a:spcAft>
              <a:buSzPts val="1100"/>
              <a:buAutoNum type="arabicPeriod"/>
            </a:pPr>
            <a:r>
              <a:rPr lang="en"/>
              <a:t>a bag for your clothes (suitcase or duffel bag, whatever you have)</a:t>
            </a:r>
            <a:endParaRPr/>
          </a:p>
          <a:p>
            <a:pPr marL="457200" lvl="0" indent="-298450" algn="l" rtl="0">
              <a:spcBef>
                <a:spcPts val="0"/>
              </a:spcBef>
              <a:spcAft>
                <a:spcPts val="0"/>
              </a:spcAft>
              <a:buSzPts val="1100"/>
              <a:buAutoNum type="arabicPeriod"/>
            </a:pPr>
            <a:r>
              <a:rPr lang="en"/>
              <a:t>a bag for your sleeping gear- a pillow and sleeping bag or twin sheets and a blanket. We recommend bringing your sleeping things in a large bag that will keep your things dry in case it is a rainy first day. A garbage bag works great! </a:t>
            </a:r>
            <a:endParaRPr/>
          </a:p>
          <a:p>
            <a:pPr marL="457200" lvl="0" indent="-298450" algn="l" rtl="0">
              <a:spcBef>
                <a:spcPts val="0"/>
              </a:spcBef>
              <a:spcAft>
                <a:spcPts val="0"/>
              </a:spcAft>
              <a:buSzPts val="1100"/>
              <a:buAutoNum type="arabicPeriod"/>
            </a:pPr>
            <a:r>
              <a:rPr lang="en">
                <a:solidFill>
                  <a:schemeClr val="dk1"/>
                </a:solidFill>
              </a:rPr>
              <a:t>And a backpack for your hikes and for on the bus</a:t>
            </a:r>
            <a:endParaRPr/>
          </a:p>
        </p:txBody>
      </p:sp>
      <p:sp>
        <p:nvSpPr>
          <p:cNvPr id="149" name="Google Shape;149;gce2c0880af_1_3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e2c0880af_1_4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3" name="Google Shape;373;gce2c0880af_1_47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Then you will eat some lunch before you get on the bus to go home and tell your friends and family all about your amazing week at Outdoor School!</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ce2c0880af_1_4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9" name="Google Shape;379;gce2c0880af_1_48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252"/>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e2c0880af_1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2" name="Google Shape;162;gce2c0880af_1_3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 sz="1200">
                <a:solidFill>
                  <a:schemeClr val="dk1"/>
                </a:solidFill>
              </a:rPr>
              <a:t>The Sempervirens site is in Scotts Valley, California. Right outside of santa cruz and about 25 miles south of San Jose. </a:t>
            </a:r>
            <a:r>
              <a:rPr lang="en">
                <a:solidFill>
                  <a:schemeClr val="dk1"/>
                </a:solidFill>
              </a:rPr>
              <a:t>You will take a ___hour bus ride down toward the coast, near Santa Cruz, to a redwood site in Scotts Valley.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ce2c0880af_1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1" name="Google Shape;171;gce2c0880af_1_5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Then you will find yourself in the redwood forest!</a:t>
            </a:r>
            <a:endParaRPr/>
          </a:p>
          <a:p>
            <a:pPr marL="457200" lvl="0" indent="-298450" algn="l" rtl="0">
              <a:spcBef>
                <a:spcPts val="0"/>
              </a:spcBef>
              <a:spcAft>
                <a:spcPts val="0"/>
              </a:spcAft>
              <a:buSzPts val="1100"/>
              <a:buChar char="-"/>
            </a:pPr>
            <a:r>
              <a:rPr lang="en"/>
              <a:t> Raise your hand if you have ever seen a redwood tree. </a:t>
            </a:r>
            <a:endParaRPr/>
          </a:p>
          <a:p>
            <a:pPr marL="457200" lvl="0" indent="-298450" algn="l" rtl="0">
              <a:spcBef>
                <a:spcPts val="0"/>
              </a:spcBef>
              <a:spcAft>
                <a:spcPts val="0"/>
              </a:spcAft>
              <a:buSzPts val="1100"/>
              <a:buChar char="-"/>
            </a:pPr>
            <a:r>
              <a:rPr lang="en"/>
              <a:t>Keep your hand raised if you know one fact about redwood trees that you would like to share. </a:t>
            </a:r>
            <a:endParaRPr/>
          </a:p>
          <a:p>
            <a:pPr marL="457200" lvl="0" indent="-298450" algn="l" rtl="0">
              <a:spcBef>
                <a:spcPts val="0"/>
              </a:spcBef>
              <a:spcAft>
                <a:spcPts val="0"/>
              </a:spcAft>
              <a:buSzPts val="1100"/>
              <a:buChar char="-"/>
            </a:pPr>
            <a:r>
              <a:rPr lang="en"/>
              <a:t>(Call on kids, take about 4-6 answers. They usually say they are the tallest trees in the world, I ask how tall the tallest tree is – 379 ft tall. They have fire resistant bark, really thick, red, bark. Their roots are shallow but go out super far. Their cousins, the Giant Sequoias, are the world's widest trees and reproduce with fire)</a:t>
            </a:r>
            <a:endParaRPr/>
          </a:p>
          <a:p>
            <a:pPr marL="0" lvl="0" indent="0" algn="l" rtl="0">
              <a:spcBef>
                <a:spcPts val="360"/>
              </a:spcBef>
              <a:spcAft>
                <a:spcPts val="0"/>
              </a:spcAft>
              <a:buNone/>
            </a:pPr>
            <a:r>
              <a:rPr lang="en"/>
              <a:t>You will learn many more facts about redwood trees while you’re at outdoor school, you will become redwood experts and get to share that knowledge with your naturalists if you didn’t get to share today.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e2c0880af_1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8" name="Google Shape;178;gce2c0880af_1_4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We’ll be close to the Pacific Ocean, plus you get to spend an entire day at the beach when you’re at outdoor school!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ce2c0880af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4" name="Google Shape;184;gce2c0880af_1_6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Then you will meet our Scotts Valley staff. We are all passionate about the outdoors and teaching, and have studied a wide range of things, so ask us questions! You will hang out with a Naturalist all week, we call them that because they study nature and they will be the ones taking you on hikes each day. We also have a Program Director/Principal, Assistant Director/Principal, and Health Supervisor. It is a super fun and safe place that we know really well. Also, your classroom teachers will be there so you will have familiar faces to help you out as well.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ce2c0880af_1_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gce2c0880af_1_7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Then you will eat lunch, and you need to bring your own lunch for the first day, but then after that we will feed you breakfast, lunch, dinner, and snacks for the rest of the week. It might seem like a good idea to pack some extra snacks in your luggage for later, but please </a:t>
            </a:r>
            <a:r>
              <a:rPr lang="en" b="1"/>
              <a:t>DO NOT</a:t>
            </a:r>
            <a:r>
              <a:rPr lang="en"/>
              <a:t> have any extra food anywhere besides your lunch bag- we can’t have food in the cabins. </a:t>
            </a:r>
            <a:endParaRPr/>
          </a:p>
          <a:p>
            <a:pPr marL="0" lvl="0" indent="0" algn="l" rtl="0">
              <a:spcBef>
                <a:spcPts val="360"/>
              </a:spcBef>
              <a:spcAft>
                <a:spcPts val="0"/>
              </a:spcAft>
              <a:buNone/>
            </a:pPr>
            <a:endParaRPr/>
          </a:p>
          <a:p>
            <a:pPr marL="0" lvl="0" indent="0" algn="l" rtl="0">
              <a:spcBef>
                <a:spcPts val="360"/>
              </a:spcBef>
              <a:spcAft>
                <a:spcPts val="0"/>
              </a:spcAft>
              <a:buNone/>
            </a:pPr>
            <a:r>
              <a:rPr lang="en"/>
              <a:t>Any ideas why we can’t have food in the cabins? Animals, right! Who wants to tell me one animal that could get into the cabins if we had food in there? </a:t>
            </a:r>
            <a:endParaRPr/>
          </a:p>
          <a:p>
            <a:pPr marL="457200" lvl="0" indent="-298450" algn="l" rtl="0">
              <a:spcBef>
                <a:spcPts val="360"/>
              </a:spcBef>
              <a:spcAft>
                <a:spcPts val="0"/>
              </a:spcAft>
              <a:buSzPts val="1100"/>
              <a:buChar char="-"/>
            </a:pPr>
            <a:r>
              <a:rPr lang="en"/>
              <a:t>(take a bunch of ideas. When they mention bears, tell them we do not have bears in the Santa Cruz Mountains – </a:t>
            </a:r>
            <a:r>
              <a:rPr lang="en" i="1"/>
              <a:t>we used to but about 100 years ago they were hunted to extinction</a:t>
            </a:r>
            <a:r>
              <a:rPr lang="en"/>
              <a:t>.) Anyway, reiterate that those are all great examples of animals (mice, rats, ants, racoons, ect.) that could get into the cabins and maybe leave you a present behind if they got into your food. No food candy gum or medicines in the cabin.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ce2c0880af_1_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0" name="Google Shape;200;gce2c0880af_1_8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
              <a:t>If you are bringing medicine to camp, make sure it is in a bag with your name on it and on your first day you turn it into our Health Supervisor..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14"/>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4"/>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2" name="Google Shape;62;p1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Clr>
                <a:schemeClr val="dk1"/>
              </a:buClr>
              <a:buSzPts val="3200"/>
              <a:buFont typeface="Arial"/>
              <a:buNone/>
              <a:defRPr/>
            </a:lvl1pPr>
            <a:lvl2pPr lvl="1" algn="ctr" rtl="0">
              <a:spcBef>
                <a:spcPts val="560"/>
              </a:spcBef>
              <a:spcAft>
                <a:spcPts val="0"/>
              </a:spcAft>
              <a:buClr>
                <a:schemeClr val="dk1"/>
              </a:buClr>
              <a:buSzPts val="2800"/>
              <a:buFont typeface="Arial"/>
              <a:buNone/>
              <a:defRPr/>
            </a:lvl2pPr>
            <a:lvl3pPr lvl="2" algn="ctr" rtl="0">
              <a:spcBef>
                <a:spcPts val="480"/>
              </a:spcBef>
              <a:spcAft>
                <a:spcPts val="0"/>
              </a:spcAft>
              <a:buClr>
                <a:schemeClr val="dk1"/>
              </a:buClr>
              <a:buSzPts val="2400"/>
              <a:buFont typeface="Arial"/>
              <a:buNone/>
              <a:defRPr/>
            </a:lvl3pPr>
            <a:lvl4pPr lvl="3" algn="ctr" rtl="0">
              <a:spcBef>
                <a:spcPts val="400"/>
              </a:spcBef>
              <a:spcAft>
                <a:spcPts val="0"/>
              </a:spcAft>
              <a:buClr>
                <a:schemeClr val="dk1"/>
              </a:buClr>
              <a:buSzPts val="2000"/>
              <a:buFont typeface="Arial"/>
              <a:buNone/>
              <a:defRPr/>
            </a:lvl4pPr>
            <a:lvl5pPr lvl="4" algn="ctr" rtl="0">
              <a:spcBef>
                <a:spcPts val="400"/>
              </a:spcBef>
              <a:spcAft>
                <a:spcPts val="0"/>
              </a:spcAft>
              <a:buClr>
                <a:schemeClr val="dk1"/>
              </a:buClr>
              <a:buSzPts val="2000"/>
              <a:buFont typeface="Arial"/>
              <a:buNone/>
              <a:defRPr/>
            </a:lvl5pPr>
            <a:lvl6pPr lvl="5" algn="ctr" rtl="0">
              <a:spcBef>
                <a:spcPts val="400"/>
              </a:spcBef>
              <a:spcAft>
                <a:spcPts val="0"/>
              </a:spcAft>
              <a:buClr>
                <a:schemeClr val="dk1"/>
              </a:buClr>
              <a:buSzPts val="2000"/>
              <a:buFont typeface="Arial"/>
              <a:buNone/>
              <a:defRPr/>
            </a:lvl6pPr>
            <a:lvl7pPr lvl="6" algn="ctr" rtl="0">
              <a:spcBef>
                <a:spcPts val="400"/>
              </a:spcBef>
              <a:spcAft>
                <a:spcPts val="0"/>
              </a:spcAft>
              <a:buClr>
                <a:schemeClr val="dk1"/>
              </a:buClr>
              <a:buSzPts val="2000"/>
              <a:buFont typeface="Arial"/>
              <a:buNone/>
              <a:defRPr/>
            </a:lvl7pPr>
            <a:lvl8pPr lvl="7" algn="ctr" rtl="0">
              <a:spcBef>
                <a:spcPts val="400"/>
              </a:spcBef>
              <a:spcAft>
                <a:spcPts val="0"/>
              </a:spcAft>
              <a:buClr>
                <a:schemeClr val="dk1"/>
              </a:buClr>
              <a:buSzPts val="2000"/>
              <a:buFont typeface="Arial"/>
              <a:buNone/>
              <a:defRPr/>
            </a:lvl8pPr>
            <a:lvl9pPr lvl="8" algn="ctr" rtl="0">
              <a:spcBef>
                <a:spcPts val="400"/>
              </a:spcBef>
              <a:spcAft>
                <a:spcPts val="0"/>
              </a:spcAft>
              <a:buClr>
                <a:schemeClr val="dk1"/>
              </a:buClr>
              <a:buSzPts val="2000"/>
              <a:buFont typeface="Arial"/>
              <a:buNone/>
              <a:defRPr/>
            </a:lvl9pPr>
          </a:lstStyle>
          <a:p>
            <a:endParaRPr/>
          </a:p>
        </p:txBody>
      </p:sp>
      <p:sp>
        <p:nvSpPr>
          <p:cNvPr id="63" name="Google Shape;63;p15"/>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p15"/>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15"/>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8" name="Google Shape;68;p16"/>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9" name="Google Shape;69;p16"/>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 name="Google Shape;70;p16"/>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4000" b="1" cap="none"/>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4" name="Google Shape;74;p17"/>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chemeClr val="dk1"/>
              </a:buClr>
              <a:buSzPts val="2000"/>
              <a:buFont typeface="Arial"/>
              <a:buNone/>
              <a:defRPr sz="2000"/>
            </a:lvl1pPr>
            <a:lvl2pPr marL="914400" lvl="1" indent="-228600" algn="l" rtl="0">
              <a:spcBef>
                <a:spcPts val="360"/>
              </a:spcBef>
              <a:spcAft>
                <a:spcPts val="0"/>
              </a:spcAft>
              <a:buClr>
                <a:schemeClr val="dk1"/>
              </a:buClr>
              <a:buSzPts val="1800"/>
              <a:buFont typeface="Arial"/>
              <a:buNone/>
              <a:defRPr sz="1800"/>
            </a:lvl2pPr>
            <a:lvl3pPr marL="1371600" lvl="2" indent="-228600" algn="l" rtl="0">
              <a:spcBef>
                <a:spcPts val="320"/>
              </a:spcBef>
              <a:spcAft>
                <a:spcPts val="0"/>
              </a:spcAft>
              <a:buClr>
                <a:schemeClr val="dk1"/>
              </a:buClr>
              <a:buSzPts val="1600"/>
              <a:buFont typeface="Arial"/>
              <a:buNone/>
              <a:defRPr sz="1600"/>
            </a:lvl3pPr>
            <a:lvl4pPr marL="1828800" lvl="3" indent="-228600" algn="l" rtl="0">
              <a:spcBef>
                <a:spcPts val="280"/>
              </a:spcBef>
              <a:spcAft>
                <a:spcPts val="0"/>
              </a:spcAft>
              <a:buClr>
                <a:schemeClr val="dk1"/>
              </a:buClr>
              <a:buSzPts val="1400"/>
              <a:buFont typeface="Arial"/>
              <a:buNone/>
              <a:defRPr sz="1400"/>
            </a:lvl4pPr>
            <a:lvl5pPr marL="2286000" lvl="4" indent="-228600" algn="l" rtl="0">
              <a:spcBef>
                <a:spcPts val="280"/>
              </a:spcBef>
              <a:spcAft>
                <a:spcPts val="0"/>
              </a:spcAft>
              <a:buClr>
                <a:schemeClr val="dk1"/>
              </a:buClr>
              <a:buSzPts val="1400"/>
              <a:buFont typeface="Arial"/>
              <a:buNone/>
              <a:defRPr sz="1400"/>
            </a:lvl5pPr>
            <a:lvl6pPr marL="2743200" lvl="5" indent="-228600" algn="l" rtl="0">
              <a:spcBef>
                <a:spcPts val="280"/>
              </a:spcBef>
              <a:spcAft>
                <a:spcPts val="0"/>
              </a:spcAft>
              <a:buClr>
                <a:schemeClr val="dk1"/>
              </a:buClr>
              <a:buSzPts val="1400"/>
              <a:buFont typeface="Arial"/>
              <a:buNone/>
              <a:defRPr sz="1400"/>
            </a:lvl6pPr>
            <a:lvl7pPr marL="3200400" lvl="6" indent="-228600" algn="l" rtl="0">
              <a:spcBef>
                <a:spcPts val="280"/>
              </a:spcBef>
              <a:spcAft>
                <a:spcPts val="0"/>
              </a:spcAft>
              <a:buClr>
                <a:schemeClr val="dk1"/>
              </a:buClr>
              <a:buSzPts val="1400"/>
              <a:buFont typeface="Arial"/>
              <a:buNone/>
              <a:defRPr sz="1400"/>
            </a:lvl7pPr>
            <a:lvl8pPr marL="3657600" lvl="7" indent="-228600" algn="l" rtl="0">
              <a:spcBef>
                <a:spcPts val="280"/>
              </a:spcBef>
              <a:spcAft>
                <a:spcPts val="0"/>
              </a:spcAft>
              <a:buClr>
                <a:schemeClr val="dk1"/>
              </a:buClr>
              <a:buSzPts val="1400"/>
              <a:buFont typeface="Arial"/>
              <a:buNone/>
              <a:defRPr sz="1400"/>
            </a:lvl8pPr>
            <a:lvl9pPr marL="4114800" lvl="8" indent="-228600" algn="l" rtl="0">
              <a:spcBef>
                <a:spcPts val="280"/>
              </a:spcBef>
              <a:spcAft>
                <a:spcPts val="0"/>
              </a:spcAft>
              <a:buClr>
                <a:schemeClr val="dk1"/>
              </a:buClr>
              <a:buSzPts val="1400"/>
              <a:buFont typeface="Arial"/>
              <a:buNone/>
              <a:defRPr sz="1400"/>
            </a:lvl9pPr>
          </a:lstStyle>
          <a:p>
            <a:endParaRPr/>
          </a:p>
        </p:txBody>
      </p:sp>
      <p:sp>
        <p:nvSpPr>
          <p:cNvPr id="75" name="Google Shape;75;p17"/>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17"/>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0" name="Google Shape;80;p18"/>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Arial"/>
              <a:buChar char="•"/>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
        <p:nvSpPr>
          <p:cNvPr id="81" name="Google Shape;81;p18"/>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Arial"/>
              <a:buChar char="•"/>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
        <p:nvSpPr>
          <p:cNvPr id="82" name="Google Shape;82;p18"/>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Font typeface="Arial"/>
              <a:buNone/>
              <a:defRPr sz="2400" b="1"/>
            </a:lvl1pPr>
            <a:lvl2pPr marL="914400" lvl="1" indent="-228600" algn="l" rtl="0">
              <a:spcBef>
                <a:spcPts val="400"/>
              </a:spcBef>
              <a:spcAft>
                <a:spcPts val="0"/>
              </a:spcAft>
              <a:buClr>
                <a:schemeClr val="dk1"/>
              </a:buClr>
              <a:buSzPts val="2000"/>
              <a:buFont typeface="Arial"/>
              <a:buNone/>
              <a:defRPr sz="2000" b="1"/>
            </a:lvl2pPr>
            <a:lvl3pPr marL="1371600" lvl="2" indent="-228600" algn="l" rtl="0">
              <a:spcBef>
                <a:spcPts val="360"/>
              </a:spcBef>
              <a:spcAft>
                <a:spcPts val="0"/>
              </a:spcAft>
              <a:buClr>
                <a:schemeClr val="dk1"/>
              </a:buClr>
              <a:buSzPts val="1800"/>
              <a:buFont typeface="Arial"/>
              <a:buNone/>
              <a:defRPr sz="1800" b="1"/>
            </a:lvl3pPr>
            <a:lvl4pPr marL="1828800" lvl="3" indent="-228600" algn="l" rtl="0">
              <a:spcBef>
                <a:spcPts val="320"/>
              </a:spcBef>
              <a:spcAft>
                <a:spcPts val="0"/>
              </a:spcAft>
              <a:buClr>
                <a:schemeClr val="dk1"/>
              </a:buClr>
              <a:buSzPts val="1600"/>
              <a:buFont typeface="Arial"/>
              <a:buNone/>
              <a:defRPr sz="1600" b="1"/>
            </a:lvl4pPr>
            <a:lvl5pPr marL="2286000" lvl="4" indent="-228600" algn="l" rtl="0">
              <a:spcBef>
                <a:spcPts val="320"/>
              </a:spcBef>
              <a:spcAft>
                <a:spcPts val="0"/>
              </a:spcAft>
              <a:buClr>
                <a:schemeClr val="dk1"/>
              </a:buClr>
              <a:buSzPts val="1600"/>
              <a:buFont typeface="Arial"/>
              <a:buNone/>
              <a:defRPr sz="1600" b="1"/>
            </a:lvl5pPr>
            <a:lvl6pPr marL="2743200" lvl="5" indent="-228600" algn="l" rtl="0">
              <a:spcBef>
                <a:spcPts val="320"/>
              </a:spcBef>
              <a:spcAft>
                <a:spcPts val="0"/>
              </a:spcAft>
              <a:buClr>
                <a:schemeClr val="dk1"/>
              </a:buClr>
              <a:buSzPts val="1600"/>
              <a:buFont typeface="Arial"/>
              <a:buNone/>
              <a:defRPr sz="1600" b="1"/>
            </a:lvl6pPr>
            <a:lvl7pPr marL="3200400" lvl="6" indent="-228600" algn="l" rtl="0">
              <a:spcBef>
                <a:spcPts val="320"/>
              </a:spcBef>
              <a:spcAft>
                <a:spcPts val="0"/>
              </a:spcAft>
              <a:buClr>
                <a:schemeClr val="dk1"/>
              </a:buClr>
              <a:buSzPts val="1600"/>
              <a:buFont typeface="Arial"/>
              <a:buNone/>
              <a:defRPr sz="1600" b="1"/>
            </a:lvl7pPr>
            <a:lvl8pPr marL="3657600" lvl="7" indent="-228600" algn="l" rtl="0">
              <a:spcBef>
                <a:spcPts val="320"/>
              </a:spcBef>
              <a:spcAft>
                <a:spcPts val="0"/>
              </a:spcAft>
              <a:buClr>
                <a:schemeClr val="dk1"/>
              </a:buClr>
              <a:buSzPts val="1600"/>
              <a:buFont typeface="Arial"/>
              <a:buNone/>
              <a:defRPr sz="1600" b="1"/>
            </a:lvl8pPr>
            <a:lvl9pPr marL="4114800" lvl="8" indent="-228600" algn="l" rtl="0">
              <a:spcBef>
                <a:spcPts val="320"/>
              </a:spcBef>
              <a:spcAft>
                <a:spcPts val="0"/>
              </a:spcAft>
              <a:buClr>
                <a:schemeClr val="dk1"/>
              </a:buClr>
              <a:buSzPts val="1600"/>
              <a:buFont typeface="Arial"/>
              <a:buNone/>
              <a:defRPr sz="1600" b="1"/>
            </a:lvl9pPr>
          </a:lstStyle>
          <a:p>
            <a:endParaRPr/>
          </a:p>
        </p:txBody>
      </p:sp>
      <p:sp>
        <p:nvSpPr>
          <p:cNvPr id="88" name="Google Shape;88;p19"/>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Font typeface="Arial"/>
              <a:buChar char="•"/>
              <a:defRPr sz="2400"/>
            </a:lvl1pPr>
            <a:lvl2pPr marL="914400" lvl="1" indent="-355600" algn="l" rtl="0">
              <a:spcBef>
                <a:spcPts val="400"/>
              </a:spcBef>
              <a:spcAft>
                <a:spcPts val="0"/>
              </a:spcAft>
              <a:buClr>
                <a:schemeClr val="dk1"/>
              </a:buClr>
              <a:buSzPts val="2000"/>
              <a:buFont typeface="Arial"/>
              <a:buChar char="–"/>
              <a:defRPr sz="2000"/>
            </a:lvl2pPr>
            <a:lvl3pPr marL="1371600" lvl="2" indent="-342900" algn="l" rtl="0">
              <a:spcBef>
                <a:spcPts val="360"/>
              </a:spcBef>
              <a:spcAft>
                <a:spcPts val="0"/>
              </a:spcAft>
              <a:buClr>
                <a:schemeClr val="dk1"/>
              </a:buClr>
              <a:buSzPts val="1800"/>
              <a:buFont typeface="Arial"/>
              <a:buChar char="•"/>
              <a:defRPr sz="1800"/>
            </a:lvl3pPr>
            <a:lvl4pPr marL="1828800" lvl="3" indent="-330200" algn="l" rtl="0">
              <a:spcBef>
                <a:spcPts val="320"/>
              </a:spcBef>
              <a:spcAft>
                <a:spcPts val="0"/>
              </a:spcAft>
              <a:buClr>
                <a:schemeClr val="dk1"/>
              </a:buClr>
              <a:buSzPts val="1600"/>
              <a:buFont typeface="Arial"/>
              <a:buChar char="–"/>
              <a:defRPr sz="1600"/>
            </a:lvl4pPr>
            <a:lvl5pPr marL="2286000" lvl="4" indent="-330200" algn="l" rtl="0">
              <a:spcBef>
                <a:spcPts val="320"/>
              </a:spcBef>
              <a:spcAft>
                <a:spcPts val="0"/>
              </a:spcAft>
              <a:buClr>
                <a:schemeClr val="dk1"/>
              </a:buClr>
              <a:buSzPts val="1600"/>
              <a:buFont typeface="Arial"/>
              <a:buChar char="»"/>
              <a:defRPr sz="1600"/>
            </a:lvl5pPr>
            <a:lvl6pPr marL="2743200" lvl="5" indent="-330200" algn="l" rtl="0">
              <a:spcBef>
                <a:spcPts val="320"/>
              </a:spcBef>
              <a:spcAft>
                <a:spcPts val="0"/>
              </a:spcAft>
              <a:buClr>
                <a:schemeClr val="dk1"/>
              </a:buClr>
              <a:buSzPts val="1600"/>
              <a:buFont typeface="Arial"/>
              <a:buChar char="»"/>
              <a:defRPr sz="1600"/>
            </a:lvl6pPr>
            <a:lvl7pPr marL="3200400" lvl="6" indent="-330200" algn="l" rtl="0">
              <a:spcBef>
                <a:spcPts val="320"/>
              </a:spcBef>
              <a:spcAft>
                <a:spcPts val="0"/>
              </a:spcAft>
              <a:buClr>
                <a:schemeClr val="dk1"/>
              </a:buClr>
              <a:buSzPts val="1600"/>
              <a:buFont typeface="Arial"/>
              <a:buChar char="»"/>
              <a:defRPr sz="1600"/>
            </a:lvl7pPr>
            <a:lvl8pPr marL="3657600" lvl="7" indent="-330200" algn="l" rtl="0">
              <a:spcBef>
                <a:spcPts val="320"/>
              </a:spcBef>
              <a:spcAft>
                <a:spcPts val="0"/>
              </a:spcAft>
              <a:buClr>
                <a:schemeClr val="dk1"/>
              </a:buClr>
              <a:buSzPts val="1600"/>
              <a:buFont typeface="Arial"/>
              <a:buChar char="»"/>
              <a:defRPr sz="1600"/>
            </a:lvl8pPr>
            <a:lvl9pPr marL="4114800" lvl="8" indent="-330200" algn="l" rtl="0">
              <a:spcBef>
                <a:spcPts val="320"/>
              </a:spcBef>
              <a:spcAft>
                <a:spcPts val="0"/>
              </a:spcAft>
              <a:buClr>
                <a:schemeClr val="dk1"/>
              </a:buClr>
              <a:buSzPts val="1600"/>
              <a:buFont typeface="Arial"/>
              <a:buChar char="»"/>
              <a:defRPr sz="1600"/>
            </a:lvl9pPr>
          </a:lstStyle>
          <a:p>
            <a:endParaRPr/>
          </a:p>
        </p:txBody>
      </p:sp>
      <p:sp>
        <p:nvSpPr>
          <p:cNvPr id="89" name="Google Shape;89;p19"/>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Font typeface="Arial"/>
              <a:buNone/>
              <a:defRPr sz="2400" b="1"/>
            </a:lvl1pPr>
            <a:lvl2pPr marL="914400" lvl="1" indent="-228600" algn="l" rtl="0">
              <a:spcBef>
                <a:spcPts val="400"/>
              </a:spcBef>
              <a:spcAft>
                <a:spcPts val="0"/>
              </a:spcAft>
              <a:buClr>
                <a:schemeClr val="dk1"/>
              </a:buClr>
              <a:buSzPts val="2000"/>
              <a:buFont typeface="Arial"/>
              <a:buNone/>
              <a:defRPr sz="2000" b="1"/>
            </a:lvl2pPr>
            <a:lvl3pPr marL="1371600" lvl="2" indent="-228600" algn="l" rtl="0">
              <a:spcBef>
                <a:spcPts val="360"/>
              </a:spcBef>
              <a:spcAft>
                <a:spcPts val="0"/>
              </a:spcAft>
              <a:buClr>
                <a:schemeClr val="dk1"/>
              </a:buClr>
              <a:buSzPts val="1800"/>
              <a:buFont typeface="Arial"/>
              <a:buNone/>
              <a:defRPr sz="1800" b="1"/>
            </a:lvl3pPr>
            <a:lvl4pPr marL="1828800" lvl="3" indent="-228600" algn="l" rtl="0">
              <a:spcBef>
                <a:spcPts val="320"/>
              </a:spcBef>
              <a:spcAft>
                <a:spcPts val="0"/>
              </a:spcAft>
              <a:buClr>
                <a:schemeClr val="dk1"/>
              </a:buClr>
              <a:buSzPts val="1600"/>
              <a:buFont typeface="Arial"/>
              <a:buNone/>
              <a:defRPr sz="1600" b="1"/>
            </a:lvl4pPr>
            <a:lvl5pPr marL="2286000" lvl="4" indent="-228600" algn="l" rtl="0">
              <a:spcBef>
                <a:spcPts val="320"/>
              </a:spcBef>
              <a:spcAft>
                <a:spcPts val="0"/>
              </a:spcAft>
              <a:buClr>
                <a:schemeClr val="dk1"/>
              </a:buClr>
              <a:buSzPts val="1600"/>
              <a:buFont typeface="Arial"/>
              <a:buNone/>
              <a:defRPr sz="1600" b="1"/>
            </a:lvl5pPr>
            <a:lvl6pPr marL="2743200" lvl="5" indent="-228600" algn="l" rtl="0">
              <a:spcBef>
                <a:spcPts val="320"/>
              </a:spcBef>
              <a:spcAft>
                <a:spcPts val="0"/>
              </a:spcAft>
              <a:buClr>
                <a:schemeClr val="dk1"/>
              </a:buClr>
              <a:buSzPts val="1600"/>
              <a:buFont typeface="Arial"/>
              <a:buNone/>
              <a:defRPr sz="1600" b="1"/>
            </a:lvl6pPr>
            <a:lvl7pPr marL="3200400" lvl="6" indent="-228600" algn="l" rtl="0">
              <a:spcBef>
                <a:spcPts val="320"/>
              </a:spcBef>
              <a:spcAft>
                <a:spcPts val="0"/>
              </a:spcAft>
              <a:buClr>
                <a:schemeClr val="dk1"/>
              </a:buClr>
              <a:buSzPts val="1600"/>
              <a:buFont typeface="Arial"/>
              <a:buNone/>
              <a:defRPr sz="1600" b="1"/>
            </a:lvl7pPr>
            <a:lvl8pPr marL="3657600" lvl="7" indent="-228600" algn="l" rtl="0">
              <a:spcBef>
                <a:spcPts val="320"/>
              </a:spcBef>
              <a:spcAft>
                <a:spcPts val="0"/>
              </a:spcAft>
              <a:buClr>
                <a:schemeClr val="dk1"/>
              </a:buClr>
              <a:buSzPts val="1600"/>
              <a:buFont typeface="Arial"/>
              <a:buNone/>
              <a:defRPr sz="1600" b="1"/>
            </a:lvl8pPr>
            <a:lvl9pPr marL="4114800" lvl="8" indent="-228600" algn="l" rtl="0">
              <a:spcBef>
                <a:spcPts val="320"/>
              </a:spcBef>
              <a:spcAft>
                <a:spcPts val="0"/>
              </a:spcAft>
              <a:buClr>
                <a:schemeClr val="dk1"/>
              </a:buClr>
              <a:buSzPts val="1600"/>
              <a:buFont typeface="Arial"/>
              <a:buNone/>
              <a:defRPr sz="1600" b="1"/>
            </a:lvl9pPr>
          </a:lstStyle>
          <a:p>
            <a:endParaRPr/>
          </a:p>
        </p:txBody>
      </p:sp>
      <p:sp>
        <p:nvSpPr>
          <p:cNvPr id="90" name="Google Shape;90;p19"/>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Font typeface="Arial"/>
              <a:buChar char="•"/>
              <a:defRPr sz="2400"/>
            </a:lvl1pPr>
            <a:lvl2pPr marL="914400" lvl="1" indent="-355600" algn="l" rtl="0">
              <a:spcBef>
                <a:spcPts val="400"/>
              </a:spcBef>
              <a:spcAft>
                <a:spcPts val="0"/>
              </a:spcAft>
              <a:buClr>
                <a:schemeClr val="dk1"/>
              </a:buClr>
              <a:buSzPts val="2000"/>
              <a:buFont typeface="Arial"/>
              <a:buChar char="–"/>
              <a:defRPr sz="2000"/>
            </a:lvl2pPr>
            <a:lvl3pPr marL="1371600" lvl="2" indent="-342900" algn="l" rtl="0">
              <a:spcBef>
                <a:spcPts val="360"/>
              </a:spcBef>
              <a:spcAft>
                <a:spcPts val="0"/>
              </a:spcAft>
              <a:buClr>
                <a:schemeClr val="dk1"/>
              </a:buClr>
              <a:buSzPts val="1800"/>
              <a:buFont typeface="Arial"/>
              <a:buChar char="•"/>
              <a:defRPr sz="1800"/>
            </a:lvl3pPr>
            <a:lvl4pPr marL="1828800" lvl="3" indent="-330200" algn="l" rtl="0">
              <a:spcBef>
                <a:spcPts val="320"/>
              </a:spcBef>
              <a:spcAft>
                <a:spcPts val="0"/>
              </a:spcAft>
              <a:buClr>
                <a:schemeClr val="dk1"/>
              </a:buClr>
              <a:buSzPts val="1600"/>
              <a:buFont typeface="Arial"/>
              <a:buChar char="–"/>
              <a:defRPr sz="1600"/>
            </a:lvl4pPr>
            <a:lvl5pPr marL="2286000" lvl="4" indent="-330200" algn="l" rtl="0">
              <a:spcBef>
                <a:spcPts val="320"/>
              </a:spcBef>
              <a:spcAft>
                <a:spcPts val="0"/>
              </a:spcAft>
              <a:buClr>
                <a:schemeClr val="dk1"/>
              </a:buClr>
              <a:buSzPts val="1600"/>
              <a:buFont typeface="Arial"/>
              <a:buChar char="»"/>
              <a:defRPr sz="1600"/>
            </a:lvl5pPr>
            <a:lvl6pPr marL="2743200" lvl="5" indent="-330200" algn="l" rtl="0">
              <a:spcBef>
                <a:spcPts val="320"/>
              </a:spcBef>
              <a:spcAft>
                <a:spcPts val="0"/>
              </a:spcAft>
              <a:buClr>
                <a:schemeClr val="dk1"/>
              </a:buClr>
              <a:buSzPts val="1600"/>
              <a:buFont typeface="Arial"/>
              <a:buChar char="»"/>
              <a:defRPr sz="1600"/>
            </a:lvl6pPr>
            <a:lvl7pPr marL="3200400" lvl="6" indent="-330200" algn="l" rtl="0">
              <a:spcBef>
                <a:spcPts val="320"/>
              </a:spcBef>
              <a:spcAft>
                <a:spcPts val="0"/>
              </a:spcAft>
              <a:buClr>
                <a:schemeClr val="dk1"/>
              </a:buClr>
              <a:buSzPts val="1600"/>
              <a:buFont typeface="Arial"/>
              <a:buChar char="»"/>
              <a:defRPr sz="1600"/>
            </a:lvl7pPr>
            <a:lvl8pPr marL="3657600" lvl="7" indent="-330200" algn="l" rtl="0">
              <a:spcBef>
                <a:spcPts val="320"/>
              </a:spcBef>
              <a:spcAft>
                <a:spcPts val="0"/>
              </a:spcAft>
              <a:buClr>
                <a:schemeClr val="dk1"/>
              </a:buClr>
              <a:buSzPts val="1600"/>
              <a:buFont typeface="Arial"/>
              <a:buChar char="»"/>
              <a:defRPr sz="1600"/>
            </a:lvl8pPr>
            <a:lvl9pPr marL="4114800" lvl="8" indent="-330200" algn="l" rtl="0">
              <a:spcBef>
                <a:spcPts val="320"/>
              </a:spcBef>
              <a:spcAft>
                <a:spcPts val="0"/>
              </a:spcAft>
              <a:buClr>
                <a:schemeClr val="dk1"/>
              </a:buClr>
              <a:buSzPts val="1600"/>
              <a:buFont typeface="Arial"/>
              <a:buChar char="»"/>
              <a:defRPr sz="1600"/>
            </a:lvl9pPr>
          </a:lstStyle>
          <a:p>
            <a:endParaRPr/>
          </a:p>
        </p:txBody>
      </p:sp>
      <p:sp>
        <p:nvSpPr>
          <p:cNvPr id="91" name="Google Shape;91;p19"/>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 name="Google Shape;92;p19"/>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9"/>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6" name="Google Shape;96;p20"/>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dk1"/>
              </a:buClr>
              <a:buSzPts val="3200"/>
              <a:buFont typeface="Arial"/>
              <a:buChar char="•"/>
              <a:defRPr sz="3200"/>
            </a:lvl1pPr>
            <a:lvl2pPr marL="914400" lvl="1" indent="-406400" algn="l" rtl="0">
              <a:spcBef>
                <a:spcPts val="560"/>
              </a:spcBef>
              <a:spcAft>
                <a:spcPts val="0"/>
              </a:spcAft>
              <a:buClr>
                <a:schemeClr val="dk1"/>
              </a:buClr>
              <a:buSzPts val="2800"/>
              <a:buFont typeface="Arial"/>
              <a:buChar char="–"/>
              <a:defRPr sz="2800"/>
            </a:lvl2pPr>
            <a:lvl3pPr marL="1371600" lvl="2" indent="-381000" algn="l" rtl="0">
              <a:spcBef>
                <a:spcPts val="480"/>
              </a:spcBef>
              <a:spcAft>
                <a:spcPts val="0"/>
              </a:spcAft>
              <a:buClr>
                <a:schemeClr val="dk1"/>
              </a:buClr>
              <a:buSzPts val="2400"/>
              <a:buFont typeface="Arial"/>
              <a:buChar char="•"/>
              <a:defRPr sz="2400"/>
            </a:lvl3pPr>
            <a:lvl4pPr marL="1828800" lvl="3" indent="-355600" algn="l" rtl="0">
              <a:spcBef>
                <a:spcPts val="400"/>
              </a:spcBef>
              <a:spcAft>
                <a:spcPts val="0"/>
              </a:spcAft>
              <a:buClr>
                <a:schemeClr val="dk1"/>
              </a:buClr>
              <a:buSzPts val="2000"/>
              <a:buFont typeface="Arial"/>
              <a:buChar char="–"/>
              <a:defRPr sz="2000"/>
            </a:lvl4pPr>
            <a:lvl5pPr marL="2286000" lvl="4" indent="-355600" algn="l" rtl="0">
              <a:spcBef>
                <a:spcPts val="400"/>
              </a:spcBef>
              <a:spcAft>
                <a:spcPts val="0"/>
              </a:spcAft>
              <a:buClr>
                <a:schemeClr val="dk1"/>
              </a:buClr>
              <a:buSzPts val="2000"/>
              <a:buFont typeface="Arial"/>
              <a:buChar char="»"/>
              <a:defRPr sz="2000"/>
            </a:lvl5pPr>
            <a:lvl6pPr marL="2743200" lvl="5" indent="-355600" algn="l" rtl="0">
              <a:spcBef>
                <a:spcPts val="400"/>
              </a:spcBef>
              <a:spcAft>
                <a:spcPts val="0"/>
              </a:spcAft>
              <a:buClr>
                <a:schemeClr val="dk1"/>
              </a:buClr>
              <a:buSzPts val="2000"/>
              <a:buFont typeface="Arial"/>
              <a:buChar char="»"/>
              <a:defRPr sz="2000"/>
            </a:lvl6pPr>
            <a:lvl7pPr marL="3200400" lvl="6" indent="-355600" algn="l" rtl="0">
              <a:spcBef>
                <a:spcPts val="400"/>
              </a:spcBef>
              <a:spcAft>
                <a:spcPts val="0"/>
              </a:spcAft>
              <a:buClr>
                <a:schemeClr val="dk1"/>
              </a:buClr>
              <a:buSzPts val="2000"/>
              <a:buFont typeface="Arial"/>
              <a:buChar char="»"/>
              <a:defRPr sz="2000"/>
            </a:lvl7pPr>
            <a:lvl8pPr marL="3657600" lvl="7" indent="-355600" algn="l" rtl="0">
              <a:spcBef>
                <a:spcPts val="400"/>
              </a:spcBef>
              <a:spcAft>
                <a:spcPts val="0"/>
              </a:spcAft>
              <a:buClr>
                <a:schemeClr val="dk1"/>
              </a:buClr>
              <a:buSzPts val="2000"/>
              <a:buFont typeface="Arial"/>
              <a:buChar char="»"/>
              <a:defRPr sz="2000"/>
            </a:lvl8pPr>
            <a:lvl9pPr marL="4114800" lvl="8" indent="-355600" algn="l" rtl="0">
              <a:spcBef>
                <a:spcPts val="400"/>
              </a:spcBef>
              <a:spcAft>
                <a:spcPts val="0"/>
              </a:spcAft>
              <a:buClr>
                <a:schemeClr val="dk1"/>
              </a:buClr>
              <a:buSzPts val="2000"/>
              <a:buFont typeface="Arial"/>
              <a:buChar char="»"/>
              <a:defRPr sz="2000"/>
            </a:lvl9pPr>
          </a:lstStyle>
          <a:p>
            <a:endParaRPr/>
          </a:p>
        </p:txBody>
      </p:sp>
      <p:sp>
        <p:nvSpPr>
          <p:cNvPr id="102" name="Google Shape;102;p21"/>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Font typeface="Arial"/>
              <a:buNone/>
              <a:defRPr sz="1400"/>
            </a:lvl1pPr>
            <a:lvl2pPr marL="914400" lvl="1" indent="-228600" algn="l" rtl="0">
              <a:spcBef>
                <a:spcPts val="240"/>
              </a:spcBef>
              <a:spcAft>
                <a:spcPts val="0"/>
              </a:spcAft>
              <a:buClr>
                <a:schemeClr val="dk1"/>
              </a:buClr>
              <a:buSzPts val="1200"/>
              <a:buFont typeface="Arial"/>
              <a:buNone/>
              <a:defRPr sz="1200"/>
            </a:lvl2pPr>
            <a:lvl3pPr marL="1371600" lvl="2" indent="-228600" algn="l" rtl="0">
              <a:spcBef>
                <a:spcPts val="200"/>
              </a:spcBef>
              <a:spcAft>
                <a:spcPts val="0"/>
              </a:spcAft>
              <a:buClr>
                <a:schemeClr val="dk1"/>
              </a:buClr>
              <a:buSzPts val="1000"/>
              <a:buFont typeface="Arial"/>
              <a:buNone/>
              <a:defRPr sz="1000"/>
            </a:lvl3pPr>
            <a:lvl4pPr marL="1828800" lvl="3" indent="-228600" algn="l" rtl="0">
              <a:spcBef>
                <a:spcPts val="180"/>
              </a:spcBef>
              <a:spcAft>
                <a:spcPts val="0"/>
              </a:spcAft>
              <a:buClr>
                <a:schemeClr val="dk1"/>
              </a:buClr>
              <a:buSzPts val="900"/>
              <a:buFont typeface="Arial"/>
              <a:buNone/>
              <a:defRPr sz="900"/>
            </a:lvl4pPr>
            <a:lvl5pPr marL="2286000" lvl="4" indent="-228600" algn="l" rtl="0">
              <a:spcBef>
                <a:spcPts val="180"/>
              </a:spcBef>
              <a:spcAft>
                <a:spcPts val="0"/>
              </a:spcAft>
              <a:buClr>
                <a:schemeClr val="dk1"/>
              </a:buClr>
              <a:buSzPts val="900"/>
              <a:buFont typeface="Arial"/>
              <a:buNone/>
              <a:defRPr sz="900"/>
            </a:lvl5pPr>
            <a:lvl6pPr marL="2743200" lvl="5" indent="-228600" algn="l" rtl="0">
              <a:spcBef>
                <a:spcPts val="180"/>
              </a:spcBef>
              <a:spcAft>
                <a:spcPts val="0"/>
              </a:spcAft>
              <a:buClr>
                <a:schemeClr val="dk1"/>
              </a:buClr>
              <a:buSzPts val="900"/>
              <a:buFont typeface="Arial"/>
              <a:buNone/>
              <a:defRPr sz="900"/>
            </a:lvl6pPr>
            <a:lvl7pPr marL="3200400" lvl="6" indent="-228600" algn="l" rtl="0">
              <a:spcBef>
                <a:spcPts val="180"/>
              </a:spcBef>
              <a:spcAft>
                <a:spcPts val="0"/>
              </a:spcAft>
              <a:buClr>
                <a:schemeClr val="dk1"/>
              </a:buClr>
              <a:buSzPts val="900"/>
              <a:buFont typeface="Arial"/>
              <a:buNone/>
              <a:defRPr sz="900"/>
            </a:lvl7pPr>
            <a:lvl8pPr marL="3657600" lvl="7" indent="-228600" algn="l" rtl="0">
              <a:spcBef>
                <a:spcPts val="180"/>
              </a:spcBef>
              <a:spcAft>
                <a:spcPts val="0"/>
              </a:spcAft>
              <a:buClr>
                <a:schemeClr val="dk1"/>
              </a:buClr>
              <a:buSzPts val="900"/>
              <a:buFont typeface="Arial"/>
              <a:buNone/>
              <a:defRPr sz="900"/>
            </a:lvl8pPr>
            <a:lvl9pPr marL="4114800" lvl="8" indent="-228600" algn="l" rtl="0">
              <a:spcBef>
                <a:spcPts val="180"/>
              </a:spcBef>
              <a:spcAft>
                <a:spcPts val="0"/>
              </a:spcAft>
              <a:buClr>
                <a:schemeClr val="dk1"/>
              </a:buClr>
              <a:buSzPts val="900"/>
              <a:buFont typeface="Arial"/>
              <a:buNone/>
              <a:defRPr sz="900"/>
            </a:lvl9pPr>
          </a:lstStyle>
          <a:p>
            <a:endParaRPr/>
          </a:p>
        </p:txBody>
      </p:sp>
      <p:sp>
        <p:nvSpPr>
          <p:cNvPr id="103" name="Google Shape;103;p21"/>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8" name="Google Shape;108;p22"/>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09" name="Google Shape;109;p22"/>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Font typeface="Arial"/>
              <a:buNone/>
              <a:defRPr sz="1400"/>
            </a:lvl1pPr>
            <a:lvl2pPr marL="914400" lvl="1" indent="-228600" algn="l" rtl="0">
              <a:spcBef>
                <a:spcPts val="240"/>
              </a:spcBef>
              <a:spcAft>
                <a:spcPts val="0"/>
              </a:spcAft>
              <a:buClr>
                <a:schemeClr val="dk1"/>
              </a:buClr>
              <a:buSzPts val="1200"/>
              <a:buFont typeface="Arial"/>
              <a:buNone/>
              <a:defRPr sz="1200"/>
            </a:lvl2pPr>
            <a:lvl3pPr marL="1371600" lvl="2" indent="-228600" algn="l" rtl="0">
              <a:spcBef>
                <a:spcPts val="200"/>
              </a:spcBef>
              <a:spcAft>
                <a:spcPts val="0"/>
              </a:spcAft>
              <a:buClr>
                <a:schemeClr val="dk1"/>
              </a:buClr>
              <a:buSzPts val="1000"/>
              <a:buFont typeface="Arial"/>
              <a:buNone/>
              <a:defRPr sz="1000"/>
            </a:lvl3pPr>
            <a:lvl4pPr marL="1828800" lvl="3" indent="-228600" algn="l" rtl="0">
              <a:spcBef>
                <a:spcPts val="180"/>
              </a:spcBef>
              <a:spcAft>
                <a:spcPts val="0"/>
              </a:spcAft>
              <a:buClr>
                <a:schemeClr val="dk1"/>
              </a:buClr>
              <a:buSzPts val="900"/>
              <a:buFont typeface="Arial"/>
              <a:buNone/>
              <a:defRPr sz="900"/>
            </a:lvl4pPr>
            <a:lvl5pPr marL="2286000" lvl="4" indent="-228600" algn="l" rtl="0">
              <a:spcBef>
                <a:spcPts val="180"/>
              </a:spcBef>
              <a:spcAft>
                <a:spcPts val="0"/>
              </a:spcAft>
              <a:buClr>
                <a:schemeClr val="dk1"/>
              </a:buClr>
              <a:buSzPts val="900"/>
              <a:buFont typeface="Arial"/>
              <a:buNone/>
              <a:defRPr sz="900"/>
            </a:lvl5pPr>
            <a:lvl6pPr marL="2743200" lvl="5" indent="-228600" algn="l" rtl="0">
              <a:spcBef>
                <a:spcPts val="180"/>
              </a:spcBef>
              <a:spcAft>
                <a:spcPts val="0"/>
              </a:spcAft>
              <a:buClr>
                <a:schemeClr val="dk1"/>
              </a:buClr>
              <a:buSzPts val="900"/>
              <a:buFont typeface="Arial"/>
              <a:buNone/>
              <a:defRPr sz="900"/>
            </a:lvl6pPr>
            <a:lvl7pPr marL="3200400" lvl="6" indent="-228600" algn="l" rtl="0">
              <a:spcBef>
                <a:spcPts val="180"/>
              </a:spcBef>
              <a:spcAft>
                <a:spcPts val="0"/>
              </a:spcAft>
              <a:buClr>
                <a:schemeClr val="dk1"/>
              </a:buClr>
              <a:buSzPts val="900"/>
              <a:buFont typeface="Arial"/>
              <a:buNone/>
              <a:defRPr sz="900"/>
            </a:lvl7pPr>
            <a:lvl8pPr marL="3657600" lvl="7" indent="-228600" algn="l" rtl="0">
              <a:spcBef>
                <a:spcPts val="180"/>
              </a:spcBef>
              <a:spcAft>
                <a:spcPts val="0"/>
              </a:spcAft>
              <a:buClr>
                <a:schemeClr val="dk1"/>
              </a:buClr>
              <a:buSzPts val="900"/>
              <a:buFont typeface="Arial"/>
              <a:buNone/>
              <a:defRPr sz="900"/>
            </a:lvl8pPr>
            <a:lvl9pPr marL="4114800" lvl="8" indent="-228600" algn="l" rtl="0">
              <a:spcBef>
                <a:spcPts val="180"/>
              </a:spcBef>
              <a:spcAft>
                <a:spcPts val="0"/>
              </a:spcAft>
              <a:buClr>
                <a:schemeClr val="dk1"/>
              </a:buClr>
              <a:buSzPts val="900"/>
              <a:buFont typeface="Arial"/>
              <a:buNone/>
              <a:defRPr sz="900"/>
            </a:lvl9pPr>
          </a:lstStyle>
          <a:p>
            <a:endParaRPr/>
          </a:p>
        </p:txBody>
      </p:sp>
      <p:sp>
        <p:nvSpPr>
          <p:cNvPr id="110" name="Google Shape;110;p22"/>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 Id="rId9"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53.jpg"/><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57.jp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8"/>
        <p:cNvGrpSpPr/>
        <p:nvPr/>
      </p:nvGrpSpPr>
      <p:grpSpPr>
        <a:xfrm>
          <a:off x="0" y="0"/>
          <a:ext cx="0" cy="0"/>
          <a:chOff x="0" y="0"/>
          <a:chExt cx="0" cy="0"/>
        </a:xfrm>
      </p:grpSpPr>
      <p:sp>
        <p:nvSpPr>
          <p:cNvPr id="129" name="Google Shape;129;p25"/>
          <p:cNvSpPr/>
          <p:nvPr/>
        </p:nvSpPr>
        <p:spPr>
          <a:xfrm>
            <a:off x="323850" y="4178875"/>
            <a:ext cx="8839200" cy="715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i="0" u="none" strike="noStrike" cap="none">
                <a:solidFill>
                  <a:srgbClr val="D55B08"/>
                </a:solidFill>
                <a:latin typeface="Montserrat"/>
                <a:ea typeface="Montserrat"/>
                <a:cs typeface="Montserrat"/>
                <a:sym typeface="Montserrat"/>
              </a:rPr>
              <a:t>Inspiring, empowering, and transforming children's</a:t>
            </a:r>
            <a:endParaRPr sz="2400" b="1">
              <a:solidFill>
                <a:srgbClr val="D55B08"/>
              </a:solidFill>
              <a:latin typeface="Montserrat"/>
              <a:ea typeface="Montserrat"/>
              <a:cs typeface="Montserrat"/>
              <a:sym typeface="Montserrat"/>
            </a:endParaRPr>
          </a:p>
          <a:p>
            <a:pPr marL="0" marR="0" lvl="0" indent="0" algn="ctr" rtl="0">
              <a:spcBef>
                <a:spcPts val="0"/>
              </a:spcBef>
              <a:spcAft>
                <a:spcPts val="0"/>
              </a:spcAft>
              <a:buNone/>
            </a:pPr>
            <a:r>
              <a:rPr lang="en" sz="2400" b="1" i="0" u="none" strike="noStrike" cap="none">
                <a:solidFill>
                  <a:srgbClr val="D55B08"/>
                </a:solidFill>
                <a:latin typeface="Montserrat"/>
                <a:ea typeface="Montserrat"/>
                <a:cs typeface="Montserrat"/>
                <a:sym typeface="Montserrat"/>
              </a:rPr>
              <a:t>lives through outdoor education.</a:t>
            </a:r>
            <a:endParaRPr sz="2400" b="1">
              <a:solidFill>
                <a:srgbClr val="D55B08"/>
              </a:solidFill>
              <a:latin typeface="Montserrat"/>
              <a:ea typeface="Montserrat"/>
              <a:cs typeface="Montserrat"/>
              <a:sym typeface="Montserrat"/>
            </a:endParaRPr>
          </a:p>
        </p:txBody>
      </p:sp>
      <p:pic>
        <p:nvPicPr>
          <p:cNvPr id="130" name="Google Shape;130;p25" descr="C:\Users\Program Coodinator\Desktop\ENH Main Full Color_1.jpg"/>
          <p:cNvPicPr preferRelativeResize="0"/>
          <p:nvPr/>
        </p:nvPicPr>
        <p:blipFill rotWithShape="1">
          <a:blip r:embed="rId3">
            <a:alphaModFix/>
          </a:blip>
          <a:srcRect/>
          <a:stretch/>
        </p:blipFill>
        <p:spPr>
          <a:xfrm>
            <a:off x="3210437" y="382725"/>
            <a:ext cx="3066047" cy="3657601"/>
          </a:xfrm>
          <a:prstGeom prst="rect">
            <a:avLst/>
          </a:prstGeom>
          <a:noFill/>
          <a:ln>
            <a:noFill/>
          </a:ln>
        </p:spPr>
      </p:pic>
      <p:pic>
        <p:nvPicPr>
          <p:cNvPr id="131" name="Google Shape;131;p25"/>
          <p:cNvPicPr preferRelativeResize="0"/>
          <p:nvPr/>
        </p:nvPicPr>
        <p:blipFill rotWithShape="1">
          <a:blip r:embed="rId4">
            <a:alphaModFix/>
          </a:blip>
          <a:srcRect r="48352" b="30357"/>
          <a:stretch/>
        </p:blipFill>
        <p:spPr>
          <a:xfrm rot="10800000">
            <a:off x="12" y="-8"/>
            <a:ext cx="1665302" cy="1922417"/>
          </a:xfrm>
          <a:prstGeom prst="rect">
            <a:avLst/>
          </a:prstGeom>
          <a:noFill/>
          <a:ln>
            <a:noFill/>
          </a:ln>
        </p:spPr>
      </p:pic>
      <p:pic>
        <p:nvPicPr>
          <p:cNvPr id="132" name="Google Shape;132;p25"/>
          <p:cNvPicPr preferRelativeResize="0"/>
          <p:nvPr/>
        </p:nvPicPr>
        <p:blipFill rotWithShape="1">
          <a:blip r:embed="rId4">
            <a:alphaModFix/>
          </a:blip>
          <a:srcRect l="54879" b="69228"/>
          <a:stretch/>
        </p:blipFill>
        <p:spPr>
          <a:xfrm rot="10800000">
            <a:off x="6152813" y="12"/>
            <a:ext cx="1947150" cy="1136875"/>
          </a:xfrm>
          <a:prstGeom prst="rect">
            <a:avLst/>
          </a:prstGeom>
          <a:noFill/>
          <a:ln>
            <a:noFill/>
          </a:ln>
        </p:spPr>
      </p:pic>
      <p:pic>
        <p:nvPicPr>
          <p:cNvPr id="133" name="Google Shape;133;p25"/>
          <p:cNvPicPr preferRelativeResize="0"/>
          <p:nvPr/>
        </p:nvPicPr>
        <p:blipFill rotWithShape="1">
          <a:blip r:embed="rId4">
            <a:alphaModFix/>
          </a:blip>
          <a:srcRect r="75885" b="75941"/>
          <a:stretch/>
        </p:blipFill>
        <p:spPr>
          <a:xfrm rot="5399996">
            <a:off x="-89950" y="1958975"/>
            <a:ext cx="1233400" cy="1053499"/>
          </a:xfrm>
          <a:prstGeom prst="rect">
            <a:avLst/>
          </a:prstGeom>
          <a:noFill/>
          <a:ln>
            <a:noFill/>
          </a:ln>
        </p:spPr>
      </p:pic>
      <p:pic>
        <p:nvPicPr>
          <p:cNvPr id="134" name="Google Shape;134;p25"/>
          <p:cNvPicPr preferRelativeResize="0"/>
          <p:nvPr/>
        </p:nvPicPr>
        <p:blipFill rotWithShape="1">
          <a:blip r:embed="rId4">
            <a:alphaModFix/>
          </a:blip>
          <a:srcRect r="75885" b="75941"/>
          <a:stretch/>
        </p:blipFill>
        <p:spPr>
          <a:xfrm rot="10799996">
            <a:off x="1652575" y="0"/>
            <a:ext cx="1123125" cy="959299"/>
          </a:xfrm>
          <a:prstGeom prst="rect">
            <a:avLst/>
          </a:prstGeom>
          <a:noFill/>
          <a:ln>
            <a:noFill/>
          </a:ln>
        </p:spPr>
      </p:pic>
      <p:pic>
        <p:nvPicPr>
          <p:cNvPr id="135" name="Google Shape;135;p25"/>
          <p:cNvPicPr preferRelativeResize="0"/>
          <p:nvPr/>
        </p:nvPicPr>
        <p:blipFill rotWithShape="1">
          <a:blip r:embed="rId4">
            <a:alphaModFix/>
          </a:blip>
          <a:srcRect r="64993" b="30357"/>
          <a:stretch/>
        </p:blipFill>
        <p:spPr>
          <a:xfrm>
            <a:off x="8015271" y="0"/>
            <a:ext cx="1128725" cy="1922400"/>
          </a:xfrm>
          <a:prstGeom prst="rect">
            <a:avLst/>
          </a:prstGeom>
          <a:noFill/>
          <a:ln>
            <a:noFill/>
          </a:ln>
        </p:spPr>
      </p:pic>
      <p:pic>
        <p:nvPicPr>
          <p:cNvPr id="136" name="Google Shape;136;p25"/>
          <p:cNvPicPr preferRelativeResize="0"/>
          <p:nvPr/>
        </p:nvPicPr>
        <p:blipFill rotWithShape="1">
          <a:blip r:embed="rId4">
            <a:alphaModFix/>
          </a:blip>
          <a:srcRect r="75885" b="75941"/>
          <a:stretch/>
        </p:blipFill>
        <p:spPr>
          <a:xfrm rot="-5534895">
            <a:off x="8100175" y="2178237"/>
            <a:ext cx="1123126" cy="959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Shape 208"/>
        <p:cNvGrpSpPr/>
        <p:nvPr/>
      </p:nvGrpSpPr>
      <p:grpSpPr>
        <a:xfrm>
          <a:off x="0" y="0"/>
          <a:ext cx="0" cy="0"/>
          <a:chOff x="0" y="0"/>
          <a:chExt cx="0" cy="0"/>
        </a:xfrm>
      </p:grpSpPr>
      <p:pic>
        <p:nvPicPr>
          <p:cNvPr id="209" name="Google Shape;209;p34" descr="2013-09-27 07.34.59.jpg"/>
          <p:cNvPicPr preferRelativeResize="0"/>
          <p:nvPr/>
        </p:nvPicPr>
        <p:blipFill rotWithShape="1">
          <a:blip r:embed="rId3">
            <a:alphaModFix/>
          </a:blip>
          <a:srcRect l="11350" r="2856"/>
          <a:stretch/>
        </p:blipFill>
        <p:spPr>
          <a:xfrm>
            <a:off x="449100" y="1322950"/>
            <a:ext cx="4477122" cy="2846800"/>
          </a:xfrm>
          <a:prstGeom prst="rect">
            <a:avLst/>
          </a:prstGeom>
          <a:noFill/>
          <a:ln>
            <a:noFill/>
          </a:ln>
        </p:spPr>
      </p:pic>
      <p:sp>
        <p:nvSpPr>
          <p:cNvPr id="210" name="Google Shape;210;p34"/>
          <p:cNvSpPr txBox="1"/>
          <p:nvPr/>
        </p:nvSpPr>
        <p:spPr>
          <a:xfrm>
            <a:off x="658100" y="0"/>
            <a:ext cx="74640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7200">
                <a:solidFill>
                  <a:srgbClr val="92D050"/>
                </a:solidFill>
                <a:latin typeface="Luckiest Guy"/>
                <a:ea typeface="Luckiest Guy"/>
                <a:cs typeface="Luckiest Guy"/>
                <a:sym typeface="Luckiest Guy"/>
              </a:rPr>
              <a:t>Cabin Groups</a:t>
            </a:r>
            <a:r>
              <a:rPr lang="en" sz="8000">
                <a:solidFill>
                  <a:srgbClr val="92D050"/>
                </a:solidFill>
                <a:latin typeface="Luckiest Guy"/>
                <a:ea typeface="Luckiest Guy"/>
                <a:cs typeface="Luckiest Guy"/>
                <a:sym typeface="Luckiest Guy"/>
              </a:rPr>
              <a:t>!</a:t>
            </a:r>
            <a:endParaRPr>
              <a:latin typeface="Luckiest Guy"/>
              <a:ea typeface="Luckiest Guy"/>
              <a:cs typeface="Luckiest Guy"/>
              <a:sym typeface="Luckiest Guy"/>
            </a:endParaRPr>
          </a:p>
        </p:txBody>
      </p:sp>
      <p:sp>
        <p:nvSpPr>
          <p:cNvPr id="211" name="Google Shape;211;p34"/>
          <p:cNvSpPr/>
          <p:nvPr/>
        </p:nvSpPr>
        <p:spPr>
          <a:xfrm>
            <a:off x="119398" y="4324525"/>
            <a:ext cx="8905200" cy="6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100" b="1">
                <a:solidFill>
                  <a:srgbClr val="92D050"/>
                </a:solidFill>
                <a:latin typeface="Luckiest Guy"/>
                <a:ea typeface="Luckiest Guy"/>
                <a:cs typeface="Luckiest Guy"/>
                <a:sym typeface="Luckiest Guy"/>
              </a:rPr>
              <a:t>8-10 students &amp; your Cabin leader!</a:t>
            </a:r>
            <a:endParaRPr sz="100">
              <a:latin typeface="Luckiest Guy"/>
              <a:ea typeface="Luckiest Guy"/>
              <a:cs typeface="Luckiest Guy"/>
              <a:sym typeface="Luckiest Guy"/>
            </a:endParaRPr>
          </a:p>
        </p:txBody>
      </p:sp>
      <p:pic>
        <p:nvPicPr>
          <p:cNvPr id="212" name="Google Shape;212;p34"/>
          <p:cNvPicPr preferRelativeResize="0"/>
          <p:nvPr/>
        </p:nvPicPr>
        <p:blipFill rotWithShape="1">
          <a:blip r:embed="rId4">
            <a:alphaModFix/>
          </a:blip>
          <a:srcRect l="13171" r="15051"/>
          <a:stretch/>
        </p:blipFill>
        <p:spPr>
          <a:xfrm>
            <a:off x="5246525" y="1168175"/>
            <a:ext cx="3598203" cy="31563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p:nvPr/>
        </p:nvSpPr>
        <p:spPr>
          <a:xfrm>
            <a:off x="183650" y="3473600"/>
            <a:ext cx="3917400" cy="152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500">
              <a:highlight>
                <a:srgbClr val="FFFF00"/>
              </a:highlight>
              <a:latin typeface="Luckiest Guy"/>
              <a:ea typeface="Luckiest Guy"/>
              <a:cs typeface="Luckiest Guy"/>
              <a:sym typeface="Luckiest Guy"/>
            </a:endParaRPr>
          </a:p>
          <a:p>
            <a:pPr marL="0" marR="0" lvl="0" indent="-139700" algn="l" rtl="0">
              <a:spcBef>
                <a:spcPts val="0"/>
              </a:spcBef>
              <a:spcAft>
                <a:spcPts val="0"/>
              </a:spcAft>
              <a:buClr>
                <a:srgbClr val="669900"/>
              </a:buClr>
              <a:buSzPts val="2200"/>
              <a:buFont typeface="Luckiest Guy"/>
              <a:buChar char="•"/>
            </a:pPr>
            <a:r>
              <a:rPr lang="en" sz="2200" b="1">
                <a:solidFill>
                  <a:srgbClr val="669900"/>
                </a:solidFill>
                <a:latin typeface="Luckiest Guy"/>
                <a:ea typeface="Luckiest Guy"/>
                <a:cs typeface="Luckiest Guy"/>
                <a:sym typeface="Luckiest Guy"/>
              </a:rPr>
              <a:t>Personal space</a:t>
            </a:r>
            <a:endParaRPr sz="2200" b="1">
              <a:solidFill>
                <a:srgbClr val="669900"/>
              </a:solidFill>
              <a:latin typeface="Luckiest Guy"/>
              <a:ea typeface="Luckiest Guy"/>
              <a:cs typeface="Luckiest Guy"/>
              <a:sym typeface="Luckiest Guy"/>
            </a:endParaRPr>
          </a:p>
          <a:p>
            <a:pPr marL="0" marR="0" lvl="0" indent="-139700" algn="l" rtl="0">
              <a:spcBef>
                <a:spcPts val="0"/>
              </a:spcBef>
              <a:spcAft>
                <a:spcPts val="0"/>
              </a:spcAft>
              <a:buClr>
                <a:srgbClr val="669900"/>
              </a:buClr>
              <a:buSzPts val="2200"/>
              <a:buFont typeface="Luckiest Guy"/>
              <a:buChar char="•"/>
            </a:pPr>
            <a:r>
              <a:rPr lang="en" sz="2200" b="1">
                <a:solidFill>
                  <a:srgbClr val="669900"/>
                </a:solidFill>
                <a:latin typeface="Luckiest Guy"/>
                <a:ea typeface="Luckiest Guy"/>
                <a:cs typeface="Luckiest Guy"/>
                <a:sym typeface="Luckiest Guy"/>
              </a:rPr>
              <a:t>Bunks with Mattresses</a:t>
            </a:r>
            <a:endParaRPr sz="2200" b="1">
              <a:solidFill>
                <a:srgbClr val="669900"/>
              </a:solidFill>
              <a:latin typeface="Luckiest Guy"/>
              <a:ea typeface="Luckiest Guy"/>
              <a:cs typeface="Luckiest Guy"/>
              <a:sym typeface="Luckiest Guy"/>
            </a:endParaRPr>
          </a:p>
          <a:p>
            <a:pPr marL="0" marR="0" lvl="0" indent="-139700" algn="l" rtl="0">
              <a:spcBef>
                <a:spcPts val="0"/>
              </a:spcBef>
              <a:spcAft>
                <a:spcPts val="0"/>
              </a:spcAft>
              <a:buClr>
                <a:srgbClr val="669900"/>
              </a:buClr>
              <a:buSzPts val="2200"/>
              <a:buFont typeface="Luckiest Guy"/>
              <a:buChar char="•"/>
            </a:pPr>
            <a:r>
              <a:rPr lang="en" sz="2200" b="1">
                <a:solidFill>
                  <a:srgbClr val="669900"/>
                </a:solidFill>
                <a:latin typeface="Luckiest Guy"/>
                <a:ea typeface="Luckiest Guy"/>
                <a:cs typeface="Luckiest Guy"/>
                <a:sym typeface="Luckiest Guy"/>
              </a:rPr>
              <a:t> 12 bunks per room </a:t>
            </a:r>
            <a:endParaRPr sz="2200" b="1">
              <a:solidFill>
                <a:srgbClr val="669900"/>
              </a:solidFill>
              <a:latin typeface="Luckiest Guy"/>
              <a:ea typeface="Luckiest Guy"/>
              <a:cs typeface="Luckiest Guy"/>
              <a:sym typeface="Luckiest Guy"/>
            </a:endParaRPr>
          </a:p>
          <a:p>
            <a:pPr marL="0" marR="0" lvl="0" indent="-139700" algn="l" rtl="0">
              <a:spcBef>
                <a:spcPts val="0"/>
              </a:spcBef>
              <a:spcAft>
                <a:spcPts val="0"/>
              </a:spcAft>
              <a:buClr>
                <a:srgbClr val="669900"/>
              </a:buClr>
              <a:buSzPts val="2200"/>
              <a:buFont typeface="Luckiest Guy"/>
              <a:buChar char="•"/>
            </a:pPr>
            <a:r>
              <a:rPr lang="en" sz="2200" b="1">
                <a:solidFill>
                  <a:srgbClr val="669900"/>
                </a:solidFill>
                <a:latin typeface="Luckiest Guy"/>
                <a:ea typeface="Luckiest Guy"/>
                <a:cs typeface="Luckiest Guy"/>
                <a:sym typeface="Luckiest Guy"/>
              </a:rPr>
              <a:t>2 showers and 2 toilets </a:t>
            </a:r>
            <a:endParaRPr sz="2200" b="1">
              <a:solidFill>
                <a:srgbClr val="669900"/>
              </a:solidFill>
              <a:latin typeface="Luckiest Guy"/>
              <a:ea typeface="Luckiest Guy"/>
              <a:cs typeface="Luckiest Guy"/>
              <a:sym typeface="Luckiest Guy"/>
            </a:endParaRPr>
          </a:p>
        </p:txBody>
      </p:sp>
      <p:sp>
        <p:nvSpPr>
          <p:cNvPr id="218" name="Google Shape;218;p35"/>
          <p:cNvSpPr txBox="1"/>
          <p:nvPr/>
        </p:nvSpPr>
        <p:spPr>
          <a:xfrm>
            <a:off x="0" y="0"/>
            <a:ext cx="31896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6000">
                <a:solidFill>
                  <a:srgbClr val="FFC000"/>
                </a:solidFill>
                <a:latin typeface="Luckiest Guy"/>
                <a:ea typeface="Luckiest Guy"/>
                <a:cs typeface="Luckiest Guy"/>
                <a:sym typeface="Luckiest Guy"/>
              </a:rPr>
              <a:t>Dorms!</a:t>
            </a:r>
            <a:endParaRPr sz="6000">
              <a:solidFill>
                <a:srgbClr val="FFC000"/>
              </a:solidFill>
              <a:latin typeface="Luckiest Guy"/>
              <a:ea typeface="Luckiest Guy"/>
              <a:cs typeface="Luckiest Guy"/>
              <a:sym typeface="Luckiest Guy"/>
            </a:endParaRPr>
          </a:p>
        </p:txBody>
      </p:sp>
      <p:pic>
        <p:nvPicPr>
          <p:cNvPr id="219" name="Google Shape;219;p35"/>
          <p:cNvPicPr preferRelativeResize="0"/>
          <p:nvPr/>
        </p:nvPicPr>
        <p:blipFill rotWithShape="1">
          <a:blip r:embed="rId3">
            <a:alphaModFix/>
          </a:blip>
          <a:srcRect/>
          <a:stretch/>
        </p:blipFill>
        <p:spPr>
          <a:xfrm>
            <a:off x="5070500" y="3074475"/>
            <a:ext cx="3917400" cy="1927074"/>
          </a:xfrm>
          <a:prstGeom prst="rect">
            <a:avLst/>
          </a:prstGeom>
          <a:noFill/>
          <a:ln>
            <a:noFill/>
          </a:ln>
        </p:spPr>
      </p:pic>
      <p:pic>
        <p:nvPicPr>
          <p:cNvPr id="220" name="Google Shape;220;p35"/>
          <p:cNvPicPr preferRelativeResize="0"/>
          <p:nvPr/>
        </p:nvPicPr>
        <p:blipFill rotWithShape="1">
          <a:blip r:embed="rId4">
            <a:alphaModFix/>
          </a:blip>
          <a:srcRect t="19237"/>
          <a:stretch/>
        </p:blipFill>
        <p:spPr>
          <a:xfrm>
            <a:off x="0" y="835850"/>
            <a:ext cx="4413676" cy="2533500"/>
          </a:xfrm>
          <a:prstGeom prst="rect">
            <a:avLst/>
          </a:prstGeom>
          <a:noFill/>
          <a:ln>
            <a:noFill/>
          </a:ln>
        </p:spPr>
      </p:pic>
      <p:pic>
        <p:nvPicPr>
          <p:cNvPr id="221" name="Google Shape;221;p35"/>
          <p:cNvPicPr preferRelativeResize="0"/>
          <p:nvPr/>
        </p:nvPicPr>
        <p:blipFill rotWithShape="1">
          <a:blip r:embed="rId5">
            <a:alphaModFix/>
          </a:blip>
          <a:srcRect/>
          <a:stretch/>
        </p:blipFill>
        <p:spPr>
          <a:xfrm>
            <a:off x="4730325" y="0"/>
            <a:ext cx="4413676" cy="29380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5"/>
        <p:cNvGrpSpPr/>
        <p:nvPr/>
      </p:nvGrpSpPr>
      <p:grpSpPr>
        <a:xfrm>
          <a:off x="0" y="0"/>
          <a:ext cx="0" cy="0"/>
          <a:chOff x="0" y="0"/>
          <a:chExt cx="0" cy="0"/>
        </a:xfrm>
      </p:grpSpPr>
      <p:sp>
        <p:nvSpPr>
          <p:cNvPr id="226" name="Google Shape;226;p36"/>
          <p:cNvSpPr txBox="1"/>
          <p:nvPr/>
        </p:nvSpPr>
        <p:spPr>
          <a:xfrm>
            <a:off x="5333975" y="831275"/>
            <a:ext cx="3616200" cy="2508900"/>
          </a:xfrm>
          <a:prstGeom prst="rect">
            <a:avLst/>
          </a:prstGeom>
          <a:noFill/>
          <a:ln>
            <a:noFill/>
          </a:ln>
        </p:spPr>
        <p:txBody>
          <a:bodyPr spcFirstLastPara="1" wrap="square" lIns="91425" tIns="45700" rIns="91425" bIns="45700" anchor="t" anchorCtr="0">
            <a:spAutoFit/>
          </a:bodyPr>
          <a:lstStyle/>
          <a:p>
            <a:pPr marL="0" marR="0" lvl="0" indent="-203200" algn="l" rtl="0">
              <a:spcBef>
                <a:spcPts val="0"/>
              </a:spcBef>
              <a:spcAft>
                <a:spcPts val="0"/>
              </a:spcAft>
              <a:buClr>
                <a:srgbClr val="663300"/>
              </a:buClr>
              <a:buSzPts val="3200"/>
              <a:buFont typeface="Arial"/>
              <a:buChar char="•"/>
            </a:pPr>
            <a:r>
              <a:rPr lang="en" sz="3200">
                <a:solidFill>
                  <a:srgbClr val="663300"/>
                </a:solidFill>
                <a:latin typeface="Arial"/>
                <a:ea typeface="Arial"/>
                <a:cs typeface="Arial"/>
                <a:sym typeface="Arial"/>
              </a:rPr>
              <a:t> </a:t>
            </a:r>
            <a:r>
              <a:rPr lang="en" sz="2500">
                <a:solidFill>
                  <a:srgbClr val="663300"/>
                </a:solidFill>
                <a:latin typeface="Luckiest Guy"/>
                <a:ea typeface="Luckiest Guy"/>
                <a:cs typeface="Luckiest Guy"/>
                <a:sym typeface="Luckiest Guy"/>
              </a:rPr>
              <a:t>Hot water</a:t>
            </a:r>
            <a:endParaRPr sz="2500">
              <a:solidFill>
                <a:srgbClr val="663300"/>
              </a:solidFill>
              <a:latin typeface="Luckiest Guy"/>
              <a:ea typeface="Luckiest Guy"/>
              <a:cs typeface="Luckiest Guy"/>
              <a:sym typeface="Luckiest Guy"/>
            </a:endParaRPr>
          </a:p>
          <a:p>
            <a:pPr marL="0" marR="0" lvl="0" indent="-158750" algn="l" rtl="0">
              <a:spcBef>
                <a:spcPts val="0"/>
              </a:spcBef>
              <a:spcAft>
                <a:spcPts val="0"/>
              </a:spcAft>
              <a:buClr>
                <a:srgbClr val="663300"/>
              </a:buClr>
              <a:buSzPts val="2500"/>
              <a:buFont typeface="Luckiest Guy"/>
              <a:buChar char="•"/>
            </a:pPr>
            <a:r>
              <a:rPr lang="en" sz="2500">
                <a:solidFill>
                  <a:srgbClr val="663300"/>
                </a:solidFill>
                <a:latin typeface="Luckiest Guy"/>
                <a:ea typeface="Luckiest Guy"/>
                <a:cs typeface="Luckiest Guy"/>
                <a:sym typeface="Luckiest Guy"/>
              </a:rPr>
              <a:t>2 showers</a:t>
            </a:r>
            <a:endParaRPr sz="2500">
              <a:solidFill>
                <a:srgbClr val="663300"/>
              </a:solidFill>
              <a:latin typeface="Luckiest Guy"/>
              <a:ea typeface="Luckiest Guy"/>
              <a:cs typeface="Luckiest Guy"/>
              <a:sym typeface="Luckiest Guy"/>
            </a:endParaRPr>
          </a:p>
          <a:p>
            <a:pPr marL="0" marR="0" lvl="0" indent="-158750" algn="l" rtl="0">
              <a:spcBef>
                <a:spcPts val="0"/>
              </a:spcBef>
              <a:spcAft>
                <a:spcPts val="0"/>
              </a:spcAft>
              <a:buClr>
                <a:srgbClr val="663300"/>
              </a:buClr>
              <a:buSzPts val="2500"/>
              <a:buFont typeface="Luckiest Guy"/>
              <a:buChar char="•"/>
            </a:pPr>
            <a:r>
              <a:rPr lang="en" sz="2500">
                <a:solidFill>
                  <a:srgbClr val="663300"/>
                </a:solidFill>
                <a:latin typeface="Luckiest Guy"/>
                <a:ea typeface="Luckiest Guy"/>
                <a:cs typeface="Luckiest Guy"/>
                <a:sym typeface="Luckiest Guy"/>
              </a:rPr>
              <a:t>2 toilets per dorm</a:t>
            </a:r>
            <a:endParaRPr sz="2500">
              <a:solidFill>
                <a:srgbClr val="663300"/>
              </a:solidFill>
              <a:latin typeface="Luckiest Guy"/>
              <a:ea typeface="Luckiest Guy"/>
              <a:cs typeface="Luckiest Guy"/>
              <a:sym typeface="Luckiest Guy"/>
            </a:endParaRPr>
          </a:p>
          <a:p>
            <a:pPr marL="0" marR="0" lvl="0" indent="-158750" algn="l" rtl="0">
              <a:spcBef>
                <a:spcPts val="0"/>
              </a:spcBef>
              <a:spcAft>
                <a:spcPts val="0"/>
              </a:spcAft>
              <a:buClr>
                <a:srgbClr val="663300"/>
              </a:buClr>
              <a:buSzPts val="2500"/>
              <a:buFont typeface="Luckiest Guy"/>
              <a:buChar char="•"/>
            </a:pPr>
            <a:r>
              <a:rPr lang="en" sz="2500">
                <a:solidFill>
                  <a:srgbClr val="663300"/>
                </a:solidFill>
                <a:latin typeface="Luckiest Guy"/>
                <a:ea typeface="Luckiest Guy"/>
                <a:cs typeface="Luckiest Guy"/>
                <a:sym typeface="Luckiest Guy"/>
              </a:rPr>
              <a:t> Individual showers</a:t>
            </a:r>
            <a:endParaRPr sz="1500">
              <a:latin typeface="Luckiest Guy"/>
              <a:ea typeface="Luckiest Guy"/>
              <a:cs typeface="Luckiest Guy"/>
              <a:sym typeface="Luckiest Guy"/>
            </a:endParaRPr>
          </a:p>
          <a:p>
            <a:pPr marL="0" marR="0" lvl="0" indent="-158750" algn="l" rtl="0">
              <a:spcBef>
                <a:spcPts val="0"/>
              </a:spcBef>
              <a:spcAft>
                <a:spcPts val="0"/>
              </a:spcAft>
              <a:buClr>
                <a:srgbClr val="663300"/>
              </a:buClr>
              <a:buSzPts val="2500"/>
              <a:buFont typeface="Luckiest Guy"/>
              <a:buChar char="•"/>
            </a:pPr>
            <a:r>
              <a:rPr lang="en" sz="2500">
                <a:solidFill>
                  <a:srgbClr val="663300"/>
                </a:solidFill>
                <a:latin typeface="Luckiest Guy"/>
                <a:ea typeface="Luckiest Guy"/>
                <a:cs typeface="Luckiest Guy"/>
                <a:sym typeface="Luckiest Guy"/>
              </a:rPr>
              <a:t> Bathing Suits?! </a:t>
            </a:r>
            <a:endParaRPr sz="1500">
              <a:latin typeface="Luckiest Guy"/>
              <a:ea typeface="Luckiest Guy"/>
              <a:cs typeface="Luckiest Guy"/>
              <a:sym typeface="Luckiest Guy"/>
            </a:endParaRPr>
          </a:p>
          <a:p>
            <a:pPr marL="0" marR="0" lvl="0" indent="0" algn="l" rtl="0">
              <a:spcBef>
                <a:spcPts val="0"/>
              </a:spcBef>
              <a:spcAft>
                <a:spcPts val="0"/>
              </a:spcAft>
              <a:buNone/>
            </a:pPr>
            <a:r>
              <a:rPr lang="en" sz="2500">
                <a:solidFill>
                  <a:srgbClr val="663300"/>
                </a:solidFill>
                <a:latin typeface="Luckiest Guy"/>
                <a:ea typeface="Luckiest Guy"/>
                <a:cs typeface="Luckiest Guy"/>
                <a:sym typeface="Luckiest Guy"/>
              </a:rPr>
              <a:t>   = SUPER FAST SHOWERS</a:t>
            </a:r>
            <a:endParaRPr sz="1500">
              <a:latin typeface="Luckiest Guy"/>
              <a:ea typeface="Luckiest Guy"/>
              <a:cs typeface="Luckiest Guy"/>
              <a:sym typeface="Luckiest Guy"/>
            </a:endParaRPr>
          </a:p>
        </p:txBody>
      </p:sp>
      <p:sp>
        <p:nvSpPr>
          <p:cNvPr id="227" name="Google Shape;227;p36"/>
          <p:cNvSpPr txBox="1"/>
          <p:nvPr/>
        </p:nvSpPr>
        <p:spPr>
          <a:xfrm flipH="1">
            <a:off x="201100" y="155875"/>
            <a:ext cx="664800" cy="494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3500" b="1">
                <a:solidFill>
                  <a:srgbClr val="663300"/>
                </a:solidFill>
                <a:latin typeface="Luckiest Guy"/>
                <a:ea typeface="Luckiest Guy"/>
                <a:cs typeface="Luckiest Guy"/>
                <a:sym typeface="Luckiest Guy"/>
              </a:rPr>
              <a:t>BATHROOMS</a:t>
            </a:r>
            <a:endParaRPr sz="3100" b="1">
              <a:solidFill>
                <a:srgbClr val="663300"/>
              </a:solidFill>
              <a:latin typeface="Luckiest Guy"/>
              <a:ea typeface="Luckiest Guy"/>
              <a:cs typeface="Luckiest Guy"/>
              <a:sym typeface="Luckiest Guy"/>
            </a:endParaRPr>
          </a:p>
        </p:txBody>
      </p:sp>
      <p:pic>
        <p:nvPicPr>
          <p:cNvPr id="228" name="Google Shape;228;p36"/>
          <p:cNvPicPr preferRelativeResize="0"/>
          <p:nvPr/>
        </p:nvPicPr>
        <p:blipFill rotWithShape="1">
          <a:blip r:embed="rId3">
            <a:alphaModFix/>
          </a:blip>
          <a:srcRect r="51088"/>
          <a:stretch/>
        </p:blipFill>
        <p:spPr>
          <a:xfrm>
            <a:off x="865900" y="656875"/>
            <a:ext cx="2185452" cy="3351051"/>
          </a:xfrm>
          <a:prstGeom prst="rect">
            <a:avLst/>
          </a:prstGeom>
          <a:noFill/>
          <a:ln>
            <a:noFill/>
          </a:ln>
        </p:spPr>
      </p:pic>
      <p:pic>
        <p:nvPicPr>
          <p:cNvPr id="229" name="Google Shape;229;p36"/>
          <p:cNvPicPr preferRelativeResize="0"/>
          <p:nvPr/>
        </p:nvPicPr>
        <p:blipFill rotWithShape="1">
          <a:blip r:embed="rId3">
            <a:alphaModFix/>
          </a:blip>
          <a:srcRect r="51088"/>
          <a:stretch/>
        </p:blipFill>
        <p:spPr>
          <a:xfrm flipH="1">
            <a:off x="3051362" y="656875"/>
            <a:ext cx="2185452" cy="33510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E1F00"/>
        </a:solidFill>
        <a:effectLst/>
      </p:bgPr>
    </p:bg>
    <p:spTree>
      <p:nvGrpSpPr>
        <p:cNvPr id="1" name="Shape 233"/>
        <p:cNvGrpSpPr/>
        <p:nvPr/>
      </p:nvGrpSpPr>
      <p:grpSpPr>
        <a:xfrm>
          <a:off x="0" y="0"/>
          <a:ext cx="0" cy="0"/>
          <a:chOff x="0" y="0"/>
          <a:chExt cx="0" cy="0"/>
        </a:xfrm>
      </p:grpSpPr>
      <p:pic>
        <p:nvPicPr>
          <p:cNvPr id="234" name="Google Shape;234;p37" descr="100_1516"/>
          <p:cNvPicPr preferRelativeResize="0"/>
          <p:nvPr/>
        </p:nvPicPr>
        <p:blipFill rotWithShape="1">
          <a:blip r:embed="rId3">
            <a:alphaModFix/>
          </a:blip>
          <a:srcRect/>
          <a:stretch/>
        </p:blipFill>
        <p:spPr>
          <a:xfrm>
            <a:off x="0" y="0"/>
            <a:ext cx="4447200" cy="5143500"/>
          </a:xfrm>
          <a:prstGeom prst="rect">
            <a:avLst/>
          </a:prstGeom>
          <a:noFill/>
          <a:ln>
            <a:noFill/>
          </a:ln>
        </p:spPr>
      </p:pic>
      <p:sp>
        <p:nvSpPr>
          <p:cNvPr id="235" name="Google Shape;235;p37"/>
          <p:cNvSpPr txBox="1"/>
          <p:nvPr/>
        </p:nvSpPr>
        <p:spPr>
          <a:xfrm>
            <a:off x="4918375" y="228350"/>
            <a:ext cx="4447200" cy="447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3000" b="1" u="sng">
                <a:solidFill>
                  <a:srgbClr val="FFC000"/>
                </a:solidFill>
                <a:latin typeface="Montserrat"/>
                <a:ea typeface="Montserrat"/>
                <a:cs typeface="Montserrat"/>
                <a:sym typeface="Montserrat"/>
              </a:rPr>
              <a:t>Be sure to pack:</a:t>
            </a:r>
            <a:endParaRPr sz="3000" b="1">
              <a:latin typeface="Montserrat"/>
              <a:ea typeface="Montserrat"/>
              <a:cs typeface="Montserrat"/>
              <a:sym typeface="Montserrat"/>
            </a:endParaRPr>
          </a:p>
          <a:p>
            <a:pPr marL="342900" marR="0" lvl="0" indent="-330200" algn="l" rtl="0">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Clothes you can   </a:t>
            </a:r>
            <a:br>
              <a:rPr lang="en" sz="3000">
                <a:solidFill>
                  <a:srgbClr val="FFC000"/>
                </a:solidFill>
                <a:latin typeface="Montserrat"/>
                <a:ea typeface="Montserrat"/>
                <a:cs typeface="Montserrat"/>
                <a:sym typeface="Montserrat"/>
              </a:rPr>
            </a:br>
            <a:r>
              <a:rPr lang="en" sz="3000">
                <a:solidFill>
                  <a:srgbClr val="FFC000"/>
                </a:solidFill>
                <a:latin typeface="Montserrat"/>
                <a:ea typeface="Montserrat"/>
                <a:cs typeface="Montserrat"/>
                <a:sym typeface="Montserrat"/>
              </a:rPr>
              <a:t> get dirty</a:t>
            </a:r>
            <a:endParaRPr sz="3000">
              <a:solidFill>
                <a:srgbClr val="FFC000"/>
              </a:solidFill>
              <a:latin typeface="Montserrat"/>
              <a:ea typeface="Montserrat"/>
              <a:cs typeface="Montserrat"/>
              <a:sym typeface="Montserrat"/>
            </a:endParaRPr>
          </a:p>
          <a:p>
            <a:pPr marL="0" marR="0" lvl="0" indent="-190500" algn="l" rtl="0">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Comfortable shoes</a:t>
            </a:r>
            <a:endParaRPr sz="3000">
              <a:latin typeface="Montserrat"/>
              <a:ea typeface="Montserrat"/>
              <a:cs typeface="Montserrat"/>
              <a:sym typeface="Montserrat"/>
            </a:endParaRPr>
          </a:p>
          <a:p>
            <a:pPr marL="0" marR="0" lvl="0" indent="-190500" algn="l" rtl="0">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Backpack</a:t>
            </a:r>
            <a:endParaRPr sz="3000">
              <a:latin typeface="Montserrat"/>
              <a:ea typeface="Montserrat"/>
              <a:cs typeface="Montserrat"/>
              <a:sym typeface="Montserrat"/>
            </a:endParaRPr>
          </a:p>
          <a:p>
            <a:pPr marL="0" marR="0" lvl="0" indent="-190500" algn="l" rtl="0">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Layers</a:t>
            </a:r>
            <a:endParaRPr sz="3000">
              <a:latin typeface="Montserrat"/>
              <a:ea typeface="Montserrat"/>
              <a:cs typeface="Montserrat"/>
              <a:sym typeface="Montserrat"/>
            </a:endParaRPr>
          </a:p>
          <a:p>
            <a:pPr marL="0" marR="0" lvl="0" indent="-190500" algn="l" rtl="0">
              <a:spcBef>
                <a:spcPts val="1800"/>
              </a:spcBef>
              <a:spcAft>
                <a:spcPts val="0"/>
              </a:spcAft>
              <a:buClr>
                <a:srgbClr val="FFC000"/>
              </a:buClr>
              <a:buSzPts val="3000"/>
              <a:buFont typeface="Montserrat"/>
              <a:buChar char="✔"/>
            </a:pPr>
            <a:r>
              <a:rPr lang="en" sz="3000">
                <a:solidFill>
                  <a:srgbClr val="FFC000"/>
                </a:solidFill>
                <a:latin typeface="Montserrat"/>
                <a:ea typeface="Montserrat"/>
                <a:cs typeface="Montserrat"/>
                <a:sym typeface="Montserrat"/>
              </a:rPr>
              <a:t> Water bottle</a:t>
            </a:r>
            <a:endParaRPr sz="300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39"/>
        <p:cNvGrpSpPr/>
        <p:nvPr/>
      </p:nvGrpSpPr>
      <p:grpSpPr>
        <a:xfrm>
          <a:off x="0" y="0"/>
          <a:ext cx="0" cy="0"/>
          <a:chOff x="0" y="0"/>
          <a:chExt cx="0" cy="0"/>
        </a:xfrm>
      </p:grpSpPr>
      <p:pic>
        <p:nvPicPr>
          <p:cNvPr id="240" name="Google Shape;240;p38" descr="rain pants.jpg"/>
          <p:cNvPicPr preferRelativeResize="0"/>
          <p:nvPr/>
        </p:nvPicPr>
        <p:blipFill rotWithShape="1">
          <a:blip r:embed="rId3">
            <a:alphaModFix/>
          </a:blip>
          <a:srcRect l="25850" r="22448"/>
          <a:stretch/>
        </p:blipFill>
        <p:spPr>
          <a:xfrm>
            <a:off x="6442350" y="0"/>
            <a:ext cx="2701650" cy="3919150"/>
          </a:xfrm>
          <a:prstGeom prst="rect">
            <a:avLst/>
          </a:prstGeom>
          <a:noFill/>
          <a:ln>
            <a:noFill/>
          </a:ln>
        </p:spPr>
      </p:pic>
      <p:pic>
        <p:nvPicPr>
          <p:cNvPr id="241" name="Google Shape;241;p38" descr="rain jacket.jpg"/>
          <p:cNvPicPr preferRelativeResize="0"/>
          <p:nvPr/>
        </p:nvPicPr>
        <p:blipFill rotWithShape="1">
          <a:blip r:embed="rId4">
            <a:alphaModFix/>
          </a:blip>
          <a:srcRect/>
          <a:stretch/>
        </p:blipFill>
        <p:spPr>
          <a:xfrm>
            <a:off x="0" y="242038"/>
            <a:ext cx="2857500" cy="3435075"/>
          </a:xfrm>
          <a:prstGeom prst="rect">
            <a:avLst/>
          </a:prstGeom>
          <a:noFill/>
          <a:ln>
            <a:noFill/>
          </a:ln>
        </p:spPr>
      </p:pic>
      <p:pic>
        <p:nvPicPr>
          <p:cNvPr id="242" name="Google Shape;242;p38"/>
          <p:cNvPicPr preferRelativeResize="0"/>
          <p:nvPr/>
        </p:nvPicPr>
        <p:blipFill rotWithShape="1">
          <a:blip r:embed="rId5">
            <a:alphaModFix/>
          </a:blip>
          <a:srcRect/>
          <a:stretch/>
        </p:blipFill>
        <p:spPr>
          <a:xfrm>
            <a:off x="3200400" y="0"/>
            <a:ext cx="2583657" cy="2628900"/>
          </a:xfrm>
          <a:prstGeom prst="rect">
            <a:avLst/>
          </a:prstGeom>
          <a:noFill/>
          <a:ln>
            <a:noFill/>
          </a:ln>
        </p:spPr>
      </p:pic>
      <p:pic>
        <p:nvPicPr>
          <p:cNvPr id="243" name="Google Shape;243;p38"/>
          <p:cNvPicPr preferRelativeResize="0"/>
          <p:nvPr/>
        </p:nvPicPr>
        <p:blipFill>
          <a:blip r:embed="rId6">
            <a:alphaModFix/>
          </a:blip>
          <a:stretch>
            <a:fillRect/>
          </a:stretch>
        </p:blipFill>
        <p:spPr>
          <a:xfrm>
            <a:off x="2209800" y="2628900"/>
            <a:ext cx="2362200" cy="2362200"/>
          </a:xfrm>
          <a:prstGeom prst="rect">
            <a:avLst/>
          </a:prstGeom>
          <a:noFill/>
          <a:ln>
            <a:noFill/>
          </a:ln>
        </p:spPr>
      </p:pic>
      <p:sp>
        <p:nvSpPr>
          <p:cNvPr id="244" name="Google Shape;244;p38"/>
          <p:cNvSpPr txBox="1"/>
          <p:nvPr/>
        </p:nvSpPr>
        <p:spPr>
          <a:xfrm>
            <a:off x="4087100" y="2734250"/>
            <a:ext cx="4918200" cy="1600800"/>
          </a:xfrm>
          <a:prstGeom prst="rect">
            <a:avLst/>
          </a:prstGeom>
          <a:noFill/>
          <a:ln>
            <a:noFill/>
          </a:ln>
          <a:effectLst>
            <a:outerShdw blurRad="57150" dist="47625" dir="5820000" algn="bl" rotWithShape="0">
              <a:srgbClr val="000000">
                <a:alpha val="52999"/>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4600">
                <a:latin typeface="Luckiest Guy"/>
                <a:ea typeface="Luckiest Guy"/>
                <a:cs typeface="Luckiest Guy"/>
                <a:sym typeface="Luckiest Guy"/>
              </a:rPr>
              <a:t>Don’t Forget your Rain Gear!</a:t>
            </a:r>
            <a:endParaRPr sz="4600">
              <a:latin typeface="Luckiest Guy"/>
              <a:ea typeface="Luckiest Guy"/>
              <a:cs typeface="Luckiest Guy"/>
              <a:sym typeface="Luckiest Gu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249"/>
        <p:cNvGrpSpPr/>
        <p:nvPr/>
      </p:nvGrpSpPr>
      <p:grpSpPr>
        <a:xfrm>
          <a:off x="0" y="0"/>
          <a:ext cx="0" cy="0"/>
          <a:chOff x="0" y="0"/>
          <a:chExt cx="0" cy="0"/>
        </a:xfrm>
      </p:grpSpPr>
      <p:sp>
        <p:nvSpPr>
          <p:cNvPr id="250" name="Google Shape;250;p39"/>
          <p:cNvSpPr txBox="1"/>
          <p:nvPr/>
        </p:nvSpPr>
        <p:spPr>
          <a:xfrm>
            <a:off x="129750" y="214725"/>
            <a:ext cx="8884500" cy="3294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4800" b="1" u="sng">
                <a:solidFill>
                  <a:schemeClr val="dk1"/>
                </a:solidFill>
                <a:latin typeface="Montserrat"/>
                <a:ea typeface="Montserrat"/>
                <a:cs typeface="Montserrat"/>
                <a:sym typeface="Montserrat"/>
              </a:rPr>
              <a:t>3 Approved Electronics</a:t>
            </a:r>
            <a:endParaRPr>
              <a:latin typeface="Montserrat"/>
              <a:ea typeface="Montserrat"/>
              <a:cs typeface="Montserrat"/>
              <a:sym typeface="Montserrat"/>
            </a:endParaRPr>
          </a:p>
          <a:p>
            <a:pPr marL="800100" marR="0" lvl="1" indent="-419100" algn="ctr" rtl="0">
              <a:spcBef>
                <a:spcPts val="0"/>
              </a:spcBef>
              <a:spcAft>
                <a:spcPts val="0"/>
              </a:spcAft>
              <a:buClr>
                <a:schemeClr val="dk1"/>
              </a:buClr>
              <a:buSzPts val="4000"/>
              <a:buFont typeface="Montserrat"/>
              <a:buChar char="•"/>
            </a:pPr>
            <a:r>
              <a:rPr lang="en" sz="4000" i="0" u="none" strike="noStrike" cap="none">
                <a:solidFill>
                  <a:schemeClr val="dk1"/>
                </a:solidFill>
                <a:latin typeface="Montserrat"/>
                <a:ea typeface="Montserrat"/>
                <a:cs typeface="Montserrat"/>
                <a:sym typeface="Montserrat"/>
              </a:rPr>
              <a:t>Camera (disposable recommended)</a:t>
            </a:r>
            <a:endParaRPr sz="4000">
              <a:latin typeface="Montserrat"/>
              <a:ea typeface="Montserrat"/>
              <a:cs typeface="Montserrat"/>
              <a:sym typeface="Montserrat"/>
            </a:endParaRPr>
          </a:p>
          <a:p>
            <a:pPr marL="800100" marR="0" lvl="1" indent="-342900" algn="ctr" rtl="0">
              <a:spcBef>
                <a:spcPts val="0"/>
              </a:spcBef>
              <a:spcAft>
                <a:spcPts val="0"/>
              </a:spcAft>
              <a:buClr>
                <a:schemeClr val="dk1"/>
              </a:buClr>
              <a:buSzPts val="4000"/>
              <a:buFont typeface="Montserrat"/>
              <a:buChar char="•"/>
            </a:pPr>
            <a:r>
              <a:rPr lang="en" sz="4000" i="0" u="none" strike="noStrike" cap="none">
                <a:solidFill>
                  <a:schemeClr val="dk1"/>
                </a:solidFill>
                <a:latin typeface="Montserrat"/>
                <a:ea typeface="Montserrat"/>
                <a:cs typeface="Montserrat"/>
                <a:sym typeface="Montserrat"/>
              </a:rPr>
              <a:t>Flashlight (extra batteries)</a:t>
            </a:r>
            <a:endParaRPr>
              <a:latin typeface="Montserrat"/>
              <a:ea typeface="Montserrat"/>
              <a:cs typeface="Montserrat"/>
              <a:sym typeface="Montserrat"/>
            </a:endParaRPr>
          </a:p>
          <a:p>
            <a:pPr marL="800100" marR="0" lvl="1" indent="-342900" algn="ctr" rtl="0">
              <a:spcBef>
                <a:spcPts val="0"/>
              </a:spcBef>
              <a:spcAft>
                <a:spcPts val="0"/>
              </a:spcAft>
              <a:buClr>
                <a:schemeClr val="dk1"/>
              </a:buClr>
              <a:buSzPts val="4000"/>
              <a:buFont typeface="Montserrat"/>
              <a:buChar char="•"/>
            </a:pPr>
            <a:r>
              <a:rPr lang="en" sz="4000" i="0" u="none" strike="noStrike" cap="none">
                <a:solidFill>
                  <a:schemeClr val="dk1"/>
                </a:solidFill>
                <a:latin typeface="Montserrat"/>
                <a:ea typeface="Montserrat"/>
                <a:cs typeface="Montserrat"/>
                <a:sym typeface="Montserrat"/>
              </a:rPr>
              <a:t>Watch</a:t>
            </a:r>
            <a:endParaRPr>
              <a:latin typeface="Montserrat"/>
              <a:ea typeface="Montserrat"/>
              <a:cs typeface="Montserrat"/>
              <a:sym typeface="Montserrat"/>
            </a:endParaRPr>
          </a:p>
        </p:txBody>
      </p:sp>
      <p:sp>
        <p:nvSpPr>
          <p:cNvPr id="251" name="Google Shape;251;p39" descr="data:image/jpeg;base64,/9j/4AAQSkZJRgABAQAAAQABAAD/2wCEAAkGBhMSERUUExQWFBUWGBoXFhQVFhUYFRgUFhQXFxcVFhQXHCYeGBojGRYUIC8gIygqLCwsFR4xNTAqNSYrLCkBCQoKDgwOGg8PFywcHyQpKSwpLCksLCkpLCksLCwpKSkpLCkpLCwpLCksLCwpLCkpLCwpKSwpKSwsKSwsLCwsKf/AABEIANEA8QMBIgACEQEDEQH/xAAcAAEAAgMBAQEAAAAAAAAAAAAABQYDBAcCAQj/xABGEAABAwIDBQUFBQYDBgcAAAABAAIDBBESITEFBkFRYRMicYGRBzJCobEUUsHR8CMzU2Jy4YKiwhUkQ3OSshYXg6Oz0vH/xAAYAQEBAQEBAAAAAAAAAAAAAAAAAQIEA//EAB4RAQEAAgIDAQEAAAAAAAAAAAABAhEDIRIxQRNh/9oADAMBAAIRAxEAPwDuKIiAiIgIiICIiAiIgIiICL454AuTYDUqmby+0eKHuw2e7TFq2/JoGbj+s0FyfIGi5IA5k2HqtCXeKmbrNGP8QXK5quqqjjnkdGzgPjI6N0Z9eiyxOZF7jQDxec3nxcc0ElvJv9XPcW0lO+NmnaOZie7qAe60ep8FTZtrbXJu59V5GQDyDSpySvceKxmvIVEPBv8A7ShOcsnhK0O/72kqe2b7aagfvYo5Bxw4mO/1D5LD/tp3P10WvNUQv9+KN3XCAfUZoLtsz2v0clhIHwniSMbfVmfyVv2ftWGduKGRkjebHA28Rw81wWq2FBLnDiYeZN4z4Fxv6XWGDZ1VARJE7vD4on978CR0zUH6LRc33I9pxkc2CssHnJk1rBztMLxoDfiMvDj0hAREQEREBERAREQEREBERAREQEREBEUZt3a4gjyze7Jo/wBR6BB42zt5sPdFi/lwA6/kuZb3e0yoD3QRSBndGN7RZ4cSDha4aZanqdLLd2vWOjifM/MjMX+J5NmjzcR5XXNnbCqpXFzYpHEm5cRYE3uTiNgc7oqZm3xrHsDHzmRv3XE/MixPmtWk206I4hE3EfjN3HyLibeS8w7mV38MD+p7PzWV+6dc3/hA/wBL2fmm0bB3vefeFvJe495mnVQ1VFPF+9ikaBxcw4f+rRa32mN2o9FRa2bRY/QrzK4hVlrW/C8hb8VfKwWOGRvzQbctSAsTWF2btODDqf6vll6rzQQmZxLWvc5ovhwggdctSvtbWinFz3pDo2+nU8h+uoCVpIcRGJwB5E5Dy4qWGz4zl2vetl+gVy6oqHPcXONyeP4DkF9ieSdT6rGUyvqtyz7E9tUlsskbveyt1JOoPG4X6I2NKXU8TnG7jGzEebsIxfO6/OGzmhrg7Mu4E8PBfoHc6GRlHEJAWusThOoaXEtBHA2IyWmamkREQREQEREBERAREQEREBERARF4mmDGlzjYDMkoPk8wY0uOQGao9ZVOmlJDS9xyAAvhHAKwOifVm5vHDwHxP69AvNbteCkaWsaC4agaD+t34IqOp915n5vLWdD3j6DJbf8A4YhZ+8mPm5rQq5tHeWqmBERtfQjusHnq5R2y45JmNd2zZLktxsAILgCSCdOB4Jo2uwoKEZY2ebwV5fsWB37tzT/S4E+gKr8Wxn295/vWtl9619NMrr5tGPsGOkeHOALW2bHicS4ixDW24u16eCuk2kKrYzm6OPgVVdsbowS3xxhjv4kfdPiRofMFWtsUgyDiLag3c30Oi1qmct/eNtf4hmCppXJNt7oTU93N/ax/fbqB/M3h46KEZUkcSF2uSIHNp/IqsVG5EMs7HNswYgZI+BAzIbyB5enJQ0kN0dmOZA1zvfkAcedvhB8j8yve9e68PY/ag3DKxzcRGj2ue1hDhxNna65cVZ4YVob+vwbOl6dn/wDNGrfSxSxsCCUd5gvzbkfkjNw4Lgh0gF8xdpy48Fn2VtaFwykb4EgH0KnI5gRk4eoXFcso69Y1GUOxIqd0UjQSWyRnE43yxjhou0Lku0Xfs3ECwBB8g4H6LrEbrgHmL+q6OK2ztz8skvT0iIvV5CIiAiIgIiICIiAiIgIiIPhKimM+0uxO/ctPdb98j4j05LPtFxeWxD4s3Hkwa+unqtLeHaYhjwMOE4dfusGV/E6INHePekMvHEe8Mjh1ufhbbjrmq/BswvLTKCbnJmrWnm7mTp4rXbQSuvLEI/tDrYGyE4WsLgC4gZ3LRr4BWihqadkoi7VnayEkRh13EtHeyHu6HW2h6qyDD/s0sjxljpHMBIZGAXPGYDQ02FyLZcwo7dveSm7Gd7oW0cMMoj7wAJeR3sTGN7rgbc9eit7J2nEGOa5zfhDgSDwDgNM+arextky0ezJWubjnImkc1nfxSvuGgW97IMVRvUm1xV0zpaRwacRa18zHYLsIxEtBvhtex+WVlW9g7Z2jNSCVgjkdLM/9pKWsihhbYA4W2cQXY+dgOqsO7WwzHs2OnJLHOiIcR7zXSglxz4jF8lAbW9ncxbAyKWN8MDA0QTCRrHOuS57uzOZcT0tYBBIbq7cfVOnhmbGXwloMkDi6J4dyJvn3bflZTk1GCCCLg/D+P1zWPdyifFBhfDDA4E9yD3CMrOzzuc9eQUXtLeGpZXQUwiYGSuJEhfic6Jou44RbARnrdUR21KExXfCQ9ocQ5oINnDVpt7rx8+K0myiRuNhz/WRV2Zs2JgeGsa1ryXSAC2JztSeuQz6BUqq2UaapcB7j8/M6HoToeoKxZpqVMbD2gJRY5OGRCi/arLagePvSRt9HF3+lYpAY5WyNNsRAPIO+F3hwPQlavtRqcez2OHGZlxy7klwfA5eSDkiyxykL7HKLjE0OA4aZeLc1mbJDiJLHgcA14OfHNzVBJT7RkM5ddzA8tOC5thcBbLSxGa7NuR7Q4qoiB/cmb3W/dkDeLTwdYaenThlRXCSRjgLBrWsA42YLAnrYKc3MpcVdBYkftWHXPJ4NrpPRX6MREVQREQEREBERAREQEREBEWptafBC88bWHich9UGCgkB7SY6Emx5MZ+iVTdoVPbzHFkPff0b8DPz8FZ9rSCKjDeeFuXXX9dVUdi1LS5tpGiSdznMa7Nzo2Zd0XBsBndBZtlUmWIkO+6QOB/Wo1VE3ohEVZWy07Ax0FKMTmCx7aoeA6Q2+Ls5H59LqwjfzCZeypJZYadxbLMxzAGlvvYWHNwFjx0zyVsgkjniDwA+OVgOYycxw0IPCx0K0jm9TRUlG/ZroHsZK57DLNjydEQ3tHSEmwBJIGnELpscocAWkEEXBBuCDoQRqFVNt+zakkgkZDE2F7s2yNxGzhmBmT3TxA/AKobi71yUE5oay7WB2Fpd/w3Hr/Dde4OgvfQlIOuL5dLrxJIACSbAZknIAcyVUeiqxtdkcFYK2omYyNkJiY03xYy67iB8VwXCwzUNvN7U42HsqRvbynIOAJjB/lAzkPhl1UHs/ceqrpO2rpHZ6R3ztyyyYOjc/BLdLI6NsPeCGrj7SEuLblveaWm4tfI66jNa281FjhJHvMz0+E2uPWx9VQqyCKndIymrJ3TtNoIKRruzZn7jwLh2epvfW9yr7BS1MsFN2sgifb/eGYWnGXMtgvfuG9ibdVL3BAsYJGWPxD/N/+rw+Jjwz7RII4CMbiWgjtGnCRYjUuGIf1LJSDCSPuu/X0UrV7JL6YiwcC64aeIcBl43afVeb0V3aNBSVME0EAc6R0X2lrywNaXCzo8J1uQ+x6E8lx6667tnfCOgIYxgdK0D9nhcyMMIxNJcczroOfCy5NJmSVYzX2mF3BdM9ne5tV9pimfE6ONpD8TxhuNRhaczfwsuebHYTPGBqXAepX6ojZYADgLeiqPSIiAiIgIiICIiAiIgIiICit4nfs2jm9o+p/BSqiN5PcYeTx9Cg1t6HHs2AcnH0b/dRextnjFG4sYS1lg+3fFwMQabZA+Kkt4jeNh17rvoFg2RGLh2H4R3suQy5qwUWv3crXGeNlPNHJO/vPhmDaF7Sc5HsddwJF7tvx04Hp2yqAQQRRA3EbGsvzwtAv56+ajtr740tLII5XkPtiIaxz8LToXYRkFKUNfHNG2SJ4exwu1zdD+RvwVRmVQ9oO5Da2LGwATsHcOmNuvZuP0PA9CVbZZQ3U66cz0AGZ8lheXO/kHWxd6aDzv4BUjl26ntHdTQOhq2uLo7iMkgPOE4TG8HMYTlex5Z2WCeSv2wdTDTX0sQ0jo33pD1JA8FZdtey6Koqe3MjwHEF7PexEWGTicr2zyPSyuVNRtYAALWU7XpXd2txYKUd1t38XuzefPgOgVk7AWI0BFssjmLZEaLLZfFZNM2qnBuAICTSVVRT3Ny0Fr2Hxa4Z5c7q0jXJVfeqvqYXl/2mnpobWj7SMvdJJhLi12Xd0NsN/VSG6+2H1NJHPLHgc4ElvCzSRjaHcCBcfVFQlVlPKOv4/wB1aqV14B4D5OVQnfed55k/X+ytdK20QHJv1cvL638cj9rMeGsY63vQt9Wve36WVHc8Lq/tAiDqiJpF/wBn9XvUEd14n6ssTxGSzlyTG6bx47lNqpu++1TEQA4422BNhckWueAX6T2JtN08eNzAy+YAdfI6HTJcDqt2hE0va4gtzA6+PBd13ZbaIDkGj5KzKZemcsfH2mERFtgREQEREBERAREQEREBRm8EWKE9CD+H4qTWKqhxMc3mPnw+aCr7QqL07Df3TmehBC09j7VAdCwNkfjxtxtBMbOzGsmdhfQZL5KcnxnIHTpxHzXnY8tjb3Qc7N1Dm5ObplzyzVlWq1tjabo66rkkqHUcwbggAhxMmhAOG7iCCTZufC/SwuG4tG6Oghbh7K7cbsXeeXONy4AizQRa17+HFTkMLXd7DmeLhd3TW9vD8VH7c2xPA5vZ0klQwgl7o3txNN9MBzdlmqylI4QMxqdXHNx8SeHTRemEHQg52yN8xqFB7u70trmvfAHAMIa5srMNiQdHNJDvwy5rffAQcVnB3HCcQ+LgepJvlmfQNbdypdIJXkPaO1exrXgg4GYQHYTpexd/iUwotsjwQBITkMniziCMjc5YrjoMzkMlIQuJAva9hexvnZUe18K+krn28e/0xhfLRBoije1nbSC5lkJt2cUZ4WuS48Bkqja2jufVD7RHBLC6Coc5zmVDXOdG5/vGNwuOOWWWXHMy0WxRDSQRuc55p7EPBIBcA4WcL5ts42B5N5KagxYG483YRitkMVhisOAvdQ+8ldhZhF7nMg8+AWasQdCzFJfr9P7qQ3j2gxrWMc/sxJIGl38rGEnyLnNC1tmMspGs2Y2TC5xtha7UAjPM6+A9AvJ6NCngxyWJZK3DfG9gLi0ZixOYGY9StKsosL3BoyDj6X0W7sZ/Z4sTQO7YEHM56EWFuH5rxK03vzv63vdeHLZfT345YrW2qbuPvkGsxHzcGNHzPoup7vD9n6fRcb3hrny1LqZgBDnRgnjdodYeF5CT4Dku17GpyyIA/oWAHyC9eOakeXJd1vIiL1eQiIgIiICIiAiIgIiICIiCqbforSEj+ryOvzuoIvwuD+B4/dfwd4HQq07fdhlaeBbb0J/NV2ugwG4zadQs71W/cWPZ9XcX4/Fc5NAGfl9VD73U9TVPhpoQ5tNL3qioaRbs/wCE0g/EB4HE3hdaEEwDXMcMUTgWuvc9xwwlj7Z4bZBwzCtGyixkTWxACNjQ1jG52AyGed+AvfmSeW2G1Q0UcMbY4mhjGizWt0A/E9eKrm0d/AyaWOGmmqRB+/fHhDWHMkC/vEWN/A8lag4X8OH68CuN7Q3ddA6qbJSVUtTJK59NVQF5YMRu0ktORuSTcE52ytdVHV9mbSjqYWTR95jxibcZ8QQRwIII8lX9596hRzRRRRMkke1z3B0rYg1gsB3n925IIAP3VO7EjlbTQiY3lEbe0OXv4Ri0yJvqeJuqrvLQTCpke6giro3sDYyAwSxm1i15Iu5t7kEZi+o0QWXYm1HVEZc+B8BvbDJhOIWBxNIyc0318VX9v+zanmdG6JrKfC8OlMYLS5g4Nt3Wu62UluLsmWmoo4pvf7zsN74A51wy/S/DmVL1VY2MXdrb3OPnyGvjwS0aZruyPZlkhEbG4ZnuBxutYg54iRYEkjUqsy1BmkJ1APq5Ztp17pHYRqfQBZaSlDAL/rmSvO1uRtUMH5lZNpVNhh4uzPRoP4n6Fa764AtDDjBzJA4ge7fh4nqtKB7nEuf7xNzbQcgOgC888vGPXjx3WdoR7bHPx8rL2xqwysc5uH4nWYPFxDR9Vyzt01Kbrblwsd9qeMcsoD89GhwuAB4WVuXmNgAAGgFh4Bel3yacFuxERVBERAREQEREBERAREQEREEPvFDdrTyJHqP7KtVlXgDQW4mk2JuO6LEg24i/JXDa8V4j0sfT+11zzfDbTKZsZfez3EXGdrAcPNYybx/rYdGW95hu3l+uCy0lWWG8bsPNpzYT4cPJbex9tbOnp42ipibIGjVwY8OOZBa+18yUrNjubnbE3hIzMeadw6rfg2+CCJGEX1czvA6eYyFl7pa68szzUgseGiKJzMHZuDSHEvObsRsc9FAdkRob/IoHvHArXkzpcHV8d/3jLW5jXP8AssEm1IwB3iTaxwg65Zgm3X1VV7R/IoIHnXLxTyXxb1HXGCJsYke/Dez5DjkNyTm8jrbwUfPWOebNzJ/VysooW/E6/QarZZBh90Bg5nNx8uHms21dMVJSBnVxWPbNO5zQwEgOyc8cOTR0UpDGA3x48TbmVo1E1z00HgsZ5eMbwx8qg93tlzRv7I3dAQXPkxHPPJrT1sD1zJ0AU9M5pd3RYfrPNYWvOHDoOQ/Wi9xheOfJ5TT2ww8bt6F9Rwz+az7Jhx1EQ4Al5/wDL/MWrCXW8xn6gqW3Vgu+STkBGPH33fVnopxzeS8l1jVlREXa4hERAREQEREBERAREQEREBERB8Iuuee1Hcx01OJIs+xJeWWJcWkAHDblrnwBXREQflp8WHJzAfkslHtF8RvDNJCf5XOb/wBpV09o9F2FW/u9x3fAsNHa28Di9FUq7ZoGYzBzHgUlVuM31rm6ytlt95jHfMAErbh9pEo9+FpP8pe35XVYdT2XzvePirtFs/8AM0/wP/dd/wDVTWzKzaNYP93hprczUMeR4tbISPNq5sRzb6I1oBuCWkaHiPMKDtWy929oQEvqZ4nNOXZxg5HUEHC0D0N+ak2U19VRPZvtqolmdFJUSSxtjLgx7i6zg5oBBdmMnHK/FdF0Wb7ajVrZsLbDwH4/ioouWatqLuty+q12uXHyZbydnHjrFpbCqZ5A8zsEfesxo1wjifNTTAtdhWwHWsbXzGXnxWG3x8lhnkG3/Mn9clad3KbBTsuLOcMbud3nFY+AIHkqoYO1kjh/iO73/Lb3pD5ju+Lwr6F08OP1zc2Xx9REXQ5xERAREQEREBERAREQEREBERAREQc99r+zMUMcwHuEsd4OzHzB/wCpc0ppcUI44btPlp8iF3reTZf2illi4uacP9Yzb/mAX562c8iSSM5XFwD95uo8bfRFHtCxmEJM+xXlsyB2AR0TbaXX0yLyHoiS3d2p9mf2rMiW4e9mLEg5gdQF0GHbkj2NJI7zQSALZkDT5rlURs3wJ+qvGy5rxM8LemS8Oa2Tp78MlvaZY+60X7Ie6qExldgAyjGl7WzWN+1o43tY51nONgOal6crlm46rqtuJqy4jpbLI39V5Zp+uSw1bnOAa395IQxv9Tsr+AFz4NVk+Jam9z6TEX1J0deOL/ltd3nf4nj0YFaFho6VsUbI2izWNDWjo0WCzLvk1NOC3d2IiKoIiICIiAiIgIiICIiAiIgIiICIiAuA+1DYxo9odq0dyQ9q3lcn9o31v5OC76Sqxv8Abqtr6Ux3DZGnFE86B1vdd/KdD5Hgg4RtJwvcaHMHocwtETrZqqWSMOgmaWSwnNp1wHiOYB4jIgjkorGipATL0yVaAkWWN6I3mHuuHX6i6t+77sUA6E/mqbAcz4BT270YkY5hvYWNgSOnDwXnyTeL14rrJZo6VhcHFrS4aOsLjzUvStUdR09gBwUvA2y5K62yL5ef5fmtzdyl7SoMp92EYW/8147x/wALLD/1CouqqCxtwMTibMbxc9x7rfX5BWTY0Ihiay9yM3O+89xu53mSfkvXhx3dvHmy1NJ4OXpaTJlsMeupysqIiAiIgIiICIiAiIgIiICIiAiIgIiIMbytOpctxwWtNGgp28mx4qgftYw4j3XaPb4PGYHTRci3l3TdA8mMF0fLVzenULvNXR3UDtDZGK9wg4FdZY5F0ra25UbyThseYyKrFZuM9vuO8j+YQRUb9Hcsj4FTGwa4RzNJ912R89D6qJfsaePVhI6G4WJgc095rreGYTW+l3rt2CCJbTpA1pLiA0ZknLIc1RNi73SRtwOYJbZNNyDblcA3C3y+oqnAygMYDcRt0vzdzXN+OW+3R+2Oulg2XP2snbEENFxE062ORkI5kach4q0U8qgdmUhACn6aFdEkk1HPbbd1vQuW9CVqQxLeiYqjM1fV8C+oCIiAiIgIiICIiAiIgIiICIiAiIg8uWF6Ig1JlHVK+IgiqpRFUiIIyoUTUaoiDLs7X9clZKFEQT1GpenXxEG/CtqNEQZEREBERAREQEREBERB/9k="/>
          <p:cNvSpPr/>
          <p:nvPr/>
        </p:nvSpPr>
        <p:spPr>
          <a:xfrm>
            <a:off x="155575" y="-108347"/>
            <a:ext cx="3048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2" name="Google Shape;252;p39" descr="data:image/jpeg;base64,/9j/4AAQSkZJRgABAQAAAQABAAD/2wCEAAkGBhMSERUUExQWFBUWGBoXFhQVFhUYFRgUFhQXFxcVFhQXHCYeGBojGRYUIC8gIygqLCwsFR4xNTAqNSYrLCkBCQoKDgwOGg8PFywcHyQpKSwpLCksLCkpLCksLCwpKSkpLCkpLCwpLCksLCwpLCkpLCwpKSwpKSwsKSwsLCwsKf/AABEIANEA8QMBIgACEQEDEQH/xAAcAAEAAgMBAQEAAAAAAAAAAAAABQYDBAcCAQj/xABGEAABAwIDBQUFBQYDBgcAAAABAAIDBBESITEFBkFRYRMicYGRBzJCobEUUsHR8CMzU2Jy4YKiwhUkQ3OSshYXg6Oz0vH/xAAYAQEBAQEBAAAAAAAAAAAAAAAAAQIEA//EAB4RAQEAAgIDAQEAAAAAAAAAAAABAhEDIRIxQRNh/9oADAMBAAIRAxEAPwDuKIiAiIgIiICIiAiIgIiICL454AuTYDUqmby+0eKHuw2e7TFq2/JoGbj+s0FyfIGi5IA5k2HqtCXeKmbrNGP8QXK5quqqjjnkdGzgPjI6N0Z9eiyxOZF7jQDxec3nxcc0ElvJv9XPcW0lO+NmnaOZie7qAe60ep8FTZtrbXJu59V5GQDyDSpySvceKxmvIVEPBv8A7ShOcsnhK0O/72kqe2b7aagfvYo5Bxw4mO/1D5LD/tp3P10WvNUQv9+KN3XCAfUZoLtsz2v0clhIHwniSMbfVmfyVv2ftWGduKGRkjebHA28Rw81wWq2FBLnDiYeZN4z4Fxv6XWGDZ1VARJE7vD4on978CR0zUH6LRc33I9pxkc2CssHnJk1rBztMLxoDfiMvDj0hAREQEREBERAREQEREBERAREQEREBEUZt3a4gjyze7Jo/wBR6BB42zt5sPdFi/lwA6/kuZb3e0yoD3QRSBndGN7RZ4cSDha4aZanqdLLd2vWOjifM/MjMX+J5NmjzcR5XXNnbCqpXFzYpHEm5cRYE3uTiNgc7oqZm3xrHsDHzmRv3XE/MixPmtWk206I4hE3EfjN3HyLibeS8w7mV38MD+p7PzWV+6dc3/hA/wBL2fmm0bB3vefeFvJe495mnVQ1VFPF+9ikaBxcw4f+rRa32mN2o9FRa2bRY/QrzK4hVlrW/C8hb8VfKwWOGRvzQbctSAsTWF2btODDqf6vll6rzQQmZxLWvc5ovhwggdctSvtbWinFz3pDo2+nU8h+uoCVpIcRGJwB5E5Dy4qWGz4zl2vetl+gVy6oqHPcXONyeP4DkF9ieSdT6rGUyvqtyz7E9tUlsskbveyt1JOoPG4X6I2NKXU8TnG7jGzEebsIxfO6/OGzmhrg7Mu4E8PBfoHc6GRlHEJAWusThOoaXEtBHA2IyWmamkREQREQEREBERAREQEREBERARF4mmDGlzjYDMkoPk8wY0uOQGao9ZVOmlJDS9xyAAvhHAKwOifVm5vHDwHxP69AvNbteCkaWsaC4agaD+t34IqOp915n5vLWdD3j6DJbf8A4YhZ+8mPm5rQq5tHeWqmBERtfQjusHnq5R2y45JmNd2zZLktxsAILgCSCdOB4Jo2uwoKEZY2ebwV5fsWB37tzT/S4E+gKr8Wxn295/vWtl9619NMrr5tGPsGOkeHOALW2bHicS4ixDW24u16eCuk2kKrYzm6OPgVVdsbowS3xxhjv4kfdPiRofMFWtsUgyDiLag3c30Oi1qmct/eNtf4hmCppXJNt7oTU93N/ax/fbqB/M3h46KEZUkcSF2uSIHNp/IqsVG5EMs7HNswYgZI+BAzIbyB5enJQ0kN0dmOZA1zvfkAcedvhB8j8yve9e68PY/ag3DKxzcRGj2ue1hDhxNna65cVZ4YVob+vwbOl6dn/wDNGrfSxSxsCCUd5gvzbkfkjNw4Lgh0gF8xdpy48Fn2VtaFwykb4EgH0KnI5gRk4eoXFcso69Y1GUOxIqd0UjQSWyRnE43yxjhou0Lku0Xfs3ECwBB8g4H6LrEbrgHmL+q6OK2ztz8skvT0iIvV5CIiAiIgIiICIiAiIgIiIPhKimM+0uxO/ctPdb98j4j05LPtFxeWxD4s3Hkwa+unqtLeHaYhjwMOE4dfusGV/E6INHePekMvHEe8Mjh1ufhbbjrmq/BswvLTKCbnJmrWnm7mTp4rXbQSuvLEI/tDrYGyE4WsLgC4gZ3LRr4BWihqadkoi7VnayEkRh13EtHeyHu6HW2h6qyDD/s0sjxljpHMBIZGAXPGYDQ02FyLZcwo7dveSm7Gd7oW0cMMoj7wAJeR3sTGN7rgbc9eit7J2nEGOa5zfhDgSDwDgNM+arextky0ezJWubjnImkc1nfxSvuGgW97IMVRvUm1xV0zpaRwacRa18zHYLsIxEtBvhtex+WVlW9g7Z2jNSCVgjkdLM/9pKWsihhbYA4W2cQXY+dgOqsO7WwzHs2OnJLHOiIcR7zXSglxz4jF8lAbW9ncxbAyKWN8MDA0QTCRrHOuS57uzOZcT0tYBBIbq7cfVOnhmbGXwloMkDi6J4dyJvn3bflZTk1GCCCLg/D+P1zWPdyifFBhfDDA4E9yD3CMrOzzuc9eQUXtLeGpZXQUwiYGSuJEhfic6Jou44RbARnrdUR21KExXfCQ9ocQ5oINnDVpt7rx8+K0myiRuNhz/WRV2Zs2JgeGsa1ryXSAC2JztSeuQz6BUqq2UaapcB7j8/M6HoToeoKxZpqVMbD2gJRY5OGRCi/arLagePvSRt9HF3+lYpAY5WyNNsRAPIO+F3hwPQlavtRqcez2OHGZlxy7klwfA5eSDkiyxykL7HKLjE0OA4aZeLc1mbJDiJLHgcA14OfHNzVBJT7RkM5ddzA8tOC5thcBbLSxGa7NuR7Q4qoiB/cmb3W/dkDeLTwdYaenThlRXCSRjgLBrWsA42YLAnrYKc3MpcVdBYkftWHXPJ4NrpPRX6MREVQREQEREBERAREQEREBEWptafBC88bWHich9UGCgkB7SY6Emx5MZ+iVTdoVPbzHFkPff0b8DPz8FZ9rSCKjDeeFuXXX9dVUdi1LS5tpGiSdznMa7Nzo2Zd0XBsBndBZtlUmWIkO+6QOB/Wo1VE3ohEVZWy07Ax0FKMTmCx7aoeA6Q2+Ls5H59LqwjfzCZeypJZYadxbLMxzAGlvvYWHNwFjx0zyVsgkjniDwA+OVgOYycxw0IPCx0K0jm9TRUlG/ZroHsZK57DLNjydEQ3tHSEmwBJIGnELpscocAWkEEXBBuCDoQRqFVNt+zakkgkZDE2F7s2yNxGzhmBmT3TxA/AKobi71yUE5oay7WB2Fpd/w3Hr/Dde4OgvfQlIOuL5dLrxJIACSbAZknIAcyVUeiqxtdkcFYK2omYyNkJiY03xYy67iB8VwXCwzUNvN7U42HsqRvbynIOAJjB/lAzkPhl1UHs/ceqrpO2rpHZ6R3ztyyyYOjc/BLdLI6NsPeCGrj7SEuLblveaWm4tfI66jNa281FjhJHvMz0+E2uPWx9VQqyCKndIymrJ3TtNoIKRruzZn7jwLh2epvfW9yr7BS1MsFN2sgifb/eGYWnGXMtgvfuG9ibdVL3BAsYJGWPxD/N/+rw+Jjwz7RII4CMbiWgjtGnCRYjUuGIf1LJSDCSPuu/X0UrV7JL6YiwcC64aeIcBl43afVeb0V3aNBSVME0EAc6R0X2lrywNaXCzo8J1uQ+x6E8lx6667tnfCOgIYxgdK0D9nhcyMMIxNJcczroOfCy5NJmSVYzX2mF3BdM9ne5tV9pimfE6ONpD8TxhuNRhaczfwsuebHYTPGBqXAepX6ojZYADgLeiqPSIiAiIgIiICIiAiIgIiICit4nfs2jm9o+p/BSqiN5PcYeTx9Cg1t6HHs2AcnH0b/dRextnjFG4sYS1lg+3fFwMQabZA+Kkt4jeNh17rvoFg2RGLh2H4R3suQy5qwUWv3crXGeNlPNHJO/vPhmDaF7Sc5HsddwJF7tvx04Hp2yqAQQRRA3EbGsvzwtAv56+ajtr740tLII5XkPtiIaxz8LToXYRkFKUNfHNG2SJ4exwu1zdD+RvwVRmVQ9oO5Da2LGwATsHcOmNuvZuP0PA9CVbZZQ3U66cz0AGZ8lheXO/kHWxd6aDzv4BUjl26ntHdTQOhq2uLo7iMkgPOE4TG8HMYTlex5Z2WCeSv2wdTDTX0sQ0jo33pD1JA8FZdtey6Koqe3MjwHEF7PexEWGTicr2zyPSyuVNRtYAALWU7XpXd2txYKUd1t38XuzefPgOgVk7AWI0BFssjmLZEaLLZfFZNM2qnBuAICTSVVRT3Ny0Fr2Hxa4Z5c7q0jXJVfeqvqYXl/2mnpobWj7SMvdJJhLi12Xd0NsN/VSG6+2H1NJHPLHgc4ElvCzSRjaHcCBcfVFQlVlPKOv4/wB1aqV14B4D5OVQnfed55k/X+ytdK20QHJv1cvL638cj9rMeGsY63vQt9Wve36WVHc8Lq/tAiDqiJpF/wBn9XvUEd14n6ssTxGSzlyTG6bx47lNqpu++1TEQA4422BNhckWueAX6T2JtN08eNzAy+YAdfI6HTJcDqt2hE0va4gtzA6+PBd13ZbaIDkGj5KzKZemcsfH2mERFtgREQEREBERAREQEREBRm8EWKE9CD+H4qTWKqhxMc3mPnw+aCr7QqL07Df3TmehBC09j7VAdCwNkfjxtxtBMbOzGsmdhfQZL5KcnxnIHTpxHzXnY8tjb3Qc7N1Dm5ObplzyzVlWq1tjabo66rkkqHUcwbggAhxMmhAOG7iCCTZufC/SwuG4tG6Oghbh7K7cbsXeeXONy4AizQRa17+HFTkMLXd7DmeLhd3TW9vD8VH7c2xPA5vZ0klQwgl7o3txNN9MBzdlmqylI4QMxqdXHNx8SeHTRemEHQg52yN8xqFB7u70trmvfAHAMIa5srMNiQdHNJDvwy5rffAQcVnB3HCcQ+LgepJvlmfQNbdypdIJXkPaO1exrXgg4GYQHYTpexd/iUwotsjwQBITkMniziCMjc5YrjoMzkMlIQuJAva9hexvnZUe18K+krn28e/0xhfLRBoije1nbSC5lkJt2cUZ4WuS48Bkqja2jufVD7RHBLC6Coc5zmVDXOdG5/vGNwuOOWWWXHMy0WxRDSQRuc55p7EPBIBcA4WcL5ts42B5N5KagxYG483YRitkMVhisOAvdQ+8ldhZhF7nMg8+AWasQdCzFJfr9P7qQ3j2gxrWMc/sxJIGl38rGEnyLnNC1tmMspGs2Y2TC5xtha7UAjPM6+A9AvJ6NCngxyWJZK3DfG9gLi0ZixOYGY9StKsosL3BoyDj6X0W7sZ/Z4sTQO7YEHM56EWFuH5rxK03vzv63vdeHLZfT345YrW2qbuPvkGsxHzcGNHzPoup7vD9n6fRcb3hrny1LqZgBDnRgnjdodYeF5CT4Dku17GpyyIA/oWAHyC9eOakeXJd1vIiL1eQiIgIiICIiAiIgIiICIiCqbforSEj+ryOvzuoIvwuD+B4/dfwd4HQq07fdhlaeBbb0J/NV2ugwG4zadQs71W/cWPZ9XcX4/Fc5NAGfl9VD73U9TVPhpoQ5tNL3qioaRbs/wCE0g/EB4HE3hdaEEwDXMcMUTgWuvc9xwwlj7Z4bZBwzCtGyixkTWxACNjQ1jG52AyGed+AvfmSeW2G1Q0UcMbY4mhjGizWt0A/E9eKrm0d/AyaWOGmmqRB+/fHhDWHMkC/vEWN/A8lag4X8OH68CuN7Q3ddA6qbJSVUtTJK59NVQF5YMRu0ktORuSTcE52ytdVHV9mbSjqYWTR95jxibcZ8QQRwIII8lX9596hRzRRRRMkke1z3B0rYg1gsB3n925IIAP3VO7EjlbTQiY3lEbe0OXv4Ri0yJvqeJuqrvLQTCpke6giro3sDYyAwSxm1i15Iu5t7kEZi+o0QWXYm1HVEZc+B8BvbDJhOIWBxNIyc0318VX9v+zanmdG6JrKfC8OlMYLS5g4Nt3Wu62UluLsmWmoo4pvf7zsN74A51wy/S/DmVL1VY2MXdrb3OPnyGvjwS0aZruyPZlkhEbG4ZnuBxutYg54iRYEkjUqsy1BmkJ1APq5Ztp17pHYRqfQBZaSlDAL/rmSvO1uRtUMH5lZNpVNhh4uzPRoP4n6Fa764AtDDjBzJA4ge7fh4nqtKB7nEuf7xNzbQcgOgC888vGPXjx3WdoR7bHPx8rL2xqwysc5uH4nWYPFxDR9Vyzt01Kbrblwsd9qeMcsoD89GhwuAB4WVuXmNgAAGgFh4Bel3yacFuxERVBERAREQEREBERAREQEREEPvFDdrTyJHqP7KtVlXgDQW4mk2JuO6LEg24i/JXDa8V4j0sfT+11zzfDbTKZsZfez3EXGdrAcPNYybx/rYdGW95hu3l+uCy0lWWG8bsPNpzYT4cPJbex9tbOnp42ipibIGjVwY8OOZBa+18yUrNjubnbE3hIzMeadw6rfg2+CCJGEX1czvA6eYyFl7pa68szzUgseGiKJzMHZuDSHEvObsRsc9FAdkRob/IoHvHArXkzpcHV8d/3jLW5jXP8AssEm1IwB3iTaxwg65Zgm3X1VV7R/IoIHnXLxTyXxb1HXGCJsYke/Dez5DjkNyTm8jrbwUfPWOebNzJ/VysooW/E6/QarZZBh90Bg5nNx8uHms21dMVJSBnVxWPbNO5zQwEgOyc8cOTR0UpDGA3x48TbmVo1E1z00HgsZ5eMbwx8qg93tlzRv7I3dAQXPkxHPPJrT1sD1zJ0AU9M5pd3RYfrPNYWvOHDoOQ/Wi9xheOfJ5TT2ww8bt6F9Rwz+az7Jhx1EQ4Al5/wDL/MWrCXW8xn6gqW3Vgu+STkBGPH33fVnopxzeS8l1jVlREXa4hERAREQEREBERAREQEREBERB8Iuuee1Hcx01OJIs+xJeWWJcWkAHDblrnwBXREQflp8WHJzAfkslHtF8RvDNJCf5XOb/wBpV09o9F2FW/u9x3fAsNHa28Di9FUq7ZoGYzBzHgUlVuM31rm6ytlt95jHfMAErbh9pEo9+FpP8pe35XVYdT2XzvePirtFs/8AM0/wP/dd/wDVTWzKzaNYP93hprczUMeR4tbISPNq5sRzb6I1oBuCWkaHiPMKDtWy929oQEvqZ4nNOXZxg5HUEHC0D0N+ak2U19VRPZvtqolmdFJUSSxtjLgx7i6zg5oBBdmMnHK/FdF0Wb7ajVrZsLbDwH4/ioouWatqLuty+q12uXHyZbydnHjrFpbCqZ5A8zsEfesxo1wjifNTTAtdhWwHWsbXzGXnxWG3x8lhnkG3/Mn9clad3KbBTsuLOcMbud3nFY+AIHkqoYO1kjh/iO73/Lb3pD5ju+Lwr6F08OP1zc2Xx9REXQ5xERAREQEREBERAREQEREBERAREQc99r+zMUMcwHuEsd4OzHzB/wCpc0ppcUI44btPlp8iF3reTZf2illi4uacP9Yzb/mAX562c8iSSM5XFwD95uo8bfRFHtCxmEJM+xXlsyB2AR0TbaXX0yLyHoiS3d2p9mf2rMiW4e9mLEg5gdQF0GHbkj2NJI7zQSALZkDT5rlURs3wJ+qvGy5rxM8LemS8Oa2Tp78MlvaZY+60X7Ie6qExldgAyjGl7WzWN+1o43tY51nONgOal6crlm46rqtuJqy4jpbLI39V5Zp+uSw1bnOAa395IQxv9Tsr+AFz4NVk+Jam9z6TEX1J0deOL/ltd3nf4nj0YFaFho6VsUbI2izWNDWjo0WCzLvk1NOC3d2IiKoIiICIiAiIgIiICIiAiIgIiICIiAuA+1DYxo9odq0dyQ9q3lcn9o31v5OC76Sqxv8Abqtr6Ux3DZGnFE86B1vdd/KdD5Hgg4RtJwvcaHMHocwtETrZqqWSMOgmaWSwnNp1wHiOYB4jIgjkorGipATL0yVaAkWWN6I3mHuuHX6i6t+77sUA6E/mqbAcz4BT270YkY5hvYWNgSOnDwXnyTeL14rrJZo6VhcHFrS4aOsLjzUvStUdR09gBwUvA2y5K62yL5ef5fmtzdyl7SoMp92EYW/8147x/wALLD/1CouqqCxtwMTibMbxc9x7rfX5BWTY0Ihiay9yM3O+89xu53mSfkvXhx3dvHmy1NJ4OXpaTJlsMeupysqIiAiIgIiICIiAiIgIiICIiAiIgIiIMbytOpctxwWtNGgp28mx4qgftYw4j3XaPb4PGYHTRci3l3TdA8mMF0fLVzenULvNXR3UDtDZGK9wg4FdZY5F0ra25UbyThseYyKrFZuM9vuO8j+YQRUb9Hcsj4FTGwa4RzNJ912R89D6qJfsaePVhI6G4WJgc095rreGYTW+l3rt2CCJbTpA1pLiA0ZknLIc1RNi73SRtwOYJbZNNyDblcA3C3y+oqnAygMYDcRt0vzdzXN+OW+3R+2Oulg2XP2snbEENFxE062ORkI5kach4q0U8qgdmUhACn6aFdEkk1HPbbd1vQuW9CVqQxLeiYqjM1fV8C+oCIiAiIgIiICIiAiIgIiICIiAiIg8uWF6Ig1JlHVK+IgiqpRFUiIIyoUTUaoiDLs7X9clZKFEQT1GpenXxEG/CtqNEQZEREBERAREQEREBERB/9k="/>
          <p:cNvSpPr/>
          <p:nvPr/>
        </p:nvSpPr>
        <p:spPr>
          <a:xfrm>
            <a:off x="155575" y="-108347"/>
            <a:ext cx="3048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3" name="Google Shape;253;p39" descr="data:image/jpeg;base64,/9j/4AAQSkZJRgABAQAAAQABAAD/2wCEAAkGBhMSERUUExQWFBUWGBoXFhQVFhUYFRgUFhQXFxcVFhQXHCYeGBojGRYUIC8gIygqLCwsFR4xNTAqNSYrLCkBCQoKDgwOGg8PFywcHyQpKSwpLCksLCkpLCksLCwpKSkpLCkpLCwpLCksLCwpLCkpLCwpKSwpKSwsKSwsLCwsKf/AABEIANEA8QMBIgACEQEDEQH/xAAcAAEAAgMBAQEAAAAAAAAAAAAABQYDBAcCAQj/xABGEAABAwIDBQUFBQYDBgcAAAABAAIDBBESITEFBkFRYRMicYGRBzJCobEUUsHR8CMzU2Jy4YKiwhUkQ3OSshYXg6Oz0vH/xAAYAQEBAQEBAAAAAAAAAAAAAAAAAQIEA//EAB4RAQEAAgIDAQEAAAAAAAAAAAABAhEDIRIxQRNh/9oADAMBAAIRAxEAPwDuKIiAiIgIiICIiAiIgIiICL454AuTYDUqmby+0eKHuw2e7TFq2/JoGbj+s0FyfIGi5IA5k2HqtCXeKmbrNGP8QXK5quqqjjnkdGzgPjI6N0Z9eiyxOZF7jQDxec3nxcc0ElvJv9XPcW0lO+NmnaOZie7qAe60ep8FTZtrbXJu59V5GQDyDSpySvceKxmvIVEPBv8A7ShOcsnhK0O/72kqe2b7aagfvYo5Bxw4mO/1D5LD/tp3P10WvNUQv9+KN3XCAfUZoLtsz2v0clhIHwniSMbfVmfyVv2ftWGduKGRkjebHA28Rw81wWq2FBLnDiYeZN4z4Fxv6XWGDZ1VARJE7vD4on978CR0zUH6LRc33I9pxkc2CssHnJk1rBztMLxoDfiMvDj0hAREQEREBERAREQEREBERAREQEREBEUZt3a4gjyze7Jo/wBR6BB42zt5sPdFi/lwA6/kuZb3e0yoD3QRSBndGN7RZ4cSDha4aZanqdLLd2vWOjifM/MjMX+J5NmjzcR5XXNnbCqpXFzYpHEm5cRYE3uTiNgc7oqZm3xrHsDHzmRv3XE/MixPmtWk206I4hE3EfjN3HyLibeS8w7mV38MD+p7PzWV+6dc3/hA/wBL2fmm0bB3vefeFvJe495mnVQ1VFPF+9ikaBxcw4f+rRa32mN2o9FRa2bRY/QrzK4hVlrW/C8hb8VfKwWOGRvzQbctSAsTWF2btODDqf6vll6rzQQmZxLWvc5ovhwggdctSvtbWinFz3pDo2+nU8h+uoCVpIcRGJwB5E5Dy4qWGz4zl2vetl+gVy6oqHPcXONyeP4DkF9ieSdT6rGUyvqtyz7E9tUlsskbveyt1JOoPG4X6I2NKXU8TnG7jGzEebsIxfO6/OGzmhrg7Mu4E8PBfoHc6GRlHEJAWusThOoaXEtBHA2IyWmamkREQREQEREBERAREQEREBERARF4mmDGlzjYDMkoPk8wY0uOQGao9ZVOmlJDS9xyAAvhHAKwOifVm5vHDwHxP69AvNbteCkaWsaC4agaD+t34IqOp915n5vLWdD3j6DJbf8A4YhZ+8mPm5rQq5tHeWqmBERtfQjusHnq5R2y45JmNd2zZLktxsAILgCSCdOB4Jo2uwoKEZY2ebwV5fsWB37tzT/S4E+gKr8Wxn295/vWtl9619NMrr5tGPsGOkeHOALW2bHicS4ixDW24u16eCuk2kKrYzm6OPgVVdsbowS3xxhjv4kfdPiRofMFWtsUgyDiLag3c30Oi1qmct/eNtf4hmCppXJNt7oTU93N/ax/fbqB/M3h46KEZUkcSF2uSIHNp/IqsVG5EMs7HNswYgZI+BAzIbyB5enJQ0kN0dmOZA1zvfkAcedvhB8j8yve9e68PY/ag3DKxzcRGj2ue1hDhxNna65cVZ4YVob+vwbOl6dn/wDNGrfSxSxsCCUd5gvzbkfkjNw4Lgh0gF8xdpy48Fn2VtaFwykb4EgH0KnI5gRk4eoXFcso69Y1GUOxIqd0UjQSWyRnE43yxjhou0Lku0Xfs3ECwBB8g4H6LrEbrgHmL+q6OK2ztz8skvT0iIvV5CIiAiIgIiICIiAiIgIiIPhKimM+0uxO/ctPdb98j4j05LPtFxeWxD4s3Hkwa+unqtLeHaYhjwMOE4dfusGV/E6INHePekMvHEe8Mjh1ufhbbjrmq/BswvLTKCbnJmrWnm7mTp4rXbQSuvLEI/tDrYGyE4WsLgC4gZ3LRr4BWihqadkoi7VnayEkRh13EtHeyHu6HW2h6qyDD/s0sjxljpHMBIZGAXPGYDQ02FyLZcwo7dveSm7Gd7oW0cMMoj7wAJeR3sTGN7rgbc9eit7J2nEGOa5zfhDgSDwDgNM+arextky0ezJWubjnImkc1nfxSvuGgW97IMVRvUm1xV0zpaRwacRa18zHYLsIxEtBvhtex+WVlW9g7Z2jNSCVgjkdLM/9pKWsihhbYA4W2cQXY+dgOqsO7WwzHs2OnJLHOiIcR7zXSglxz4jF8lAbW9ncxbAyKWN8MDA0QTCRrHOuS57uzOZcT0tYBBIbq7cfVOnhmbGXwloMkDi6J4dyJvn3bflZTk1GCCCLg/D+P1zWPdyifFBhfDDA4E9yD3CMrOzzuc9eQUXtLeGpZXQUwiYGSuJEhfic6Jou44RbARnrdUR21KExXfCQ9ocQ5oINnDVpt7rx8+K0myiRuNhz/WRV2Zs2JgeGsa1ryXSAC2JztSeuQz6BUqq2UaapcB7j8/M6HoToeoKxZpqVMbD2gJRY5OGRCi/arLagePvSRt9HF3+lYpAY5WyNNsRAPIO+F3hwPQlavtRqcez2OHGZlxy7klwfA5eSDkiyxykL7HKLjE0OA4aZeLc1mbJDiJLHgcA14OfHNzVBJT7RkM5ddzA8tOC5thcBbLSxGa7NuR7Q4qoiB/cmb3W/dkDeLTwdYaenThlRXCSRjgLBrWsA42YLAnrYKc3MpcVdBYkftWHXPJ4NrpPRX6MREVQREQEREBERAREQEREBEWptafBC88bWHich9UGCgkB7SY6Emx5MZ+iVTdoVPbzHFkPff0b8DPz8FZ9rSCKjDeeFuXXX9dVUdi1LS5tpGiSdznMa7Nzo2Zd0XBsBndBZtlUmWIkO+6QOB/Wo1VE3ohEVZWy07Ax0FKMTmCx7aoeA6Q2+Ls5H59LqwjfzCZeypJZYadxbLMxzAGlvvYWHNwFjx0zyVsgkjniDwA+OVgOYycxw0IPCx0K0jm9TRUlG/ZroHsZK57DLNjydEQ3tHSEmwBJIGnELpscocAWkEEXBBuCDoQRqFVNt+zakkgkZDE2F7s2yNxGzhmBmT3TxA/AKobi71yUE5oay7WB2Fpd/w3Hr/Dde4OgvfQlIOuL5dLrxJIACSbAZknIAcyVUeiqxtdkcFYK2omYyNkJiY03xYy67iB8VwXCwzUNvN7U42HsqRvbynIOAJjB/lAzkPhl1UHs/ceqrpO2rpHZ6R3ztyyyYOjc/BLdLI6NsPeCGrj7SEuLblveaWm4tfI66jNa281FjhJHvMz0+E2uPWx9VQqyCKndIymrJ3TtNoIKRruzZn7jwLh2epvfW9yr7BS1MsFN2sgifb/eGYWnGXMtgvfuG9ibdVL3BAsYJGWPxD/N/+rw+Jjwz7RII4CMbiWgjtGnCRYjUuGIf1LJSDCSPuu/X0UrV7JL6YiwcC64aeIcBl43afVeb0V3aNBSVME0EAc6R0X2lrywNaXCzo8J1uQ+x6E8lx6667tnfCOgIYxgdK0D9nhcyMMIxNJcczroOfCy5NJmSVYzX2mF3BdM9ne5tV9pimfE6ONpD8TxhuNRhaczfwsuebHYTPGBqXAepX6ojZYADgLeiqPSIiAiIgIiICIiAiIgIiICit4nfs2jm9o+p/BSqiN5PcYeTx9Cg1t6HHs2AcnH0b/dRextnjFG4sYS1lg+3fFwMQabZA+Kkt4jeNh17rvoFg2RGLh2H4R3suQy5qwUWv3crXGeNlPNHJO/vPhmDaF7Sc5HsddwJF7tvx04Hp2yqAQQRRA3EbGsvzwtAv56+ajtr740tLII5XkPtiIaxz8LToXYRkFKUNfHNG2SJ4exwu1zdD+RvwVRmVQ9oO5Da2LGwATsHcOmNuvZuP0PA9CVbZZQ3U66cz0AGZ8lheXO/kHWxd6aDzv4BUjl26ntHdTQOhq2uLo7iMkgPOE4TG8HMYTlex5Z2WCeSv2wdTDTX0sQ0jo33pD1JA8FZdtey6Koqe3MjwHEF7PexEWGTicr2zyPSyuVNRtYAALWU7XpXd2txYKUd1t38XuzefPgOgVk7AWI0BFssjmLZEaLLZfFZNM2qnBuAICTSVVRT3Ny0Fr2Hxa4Z5c7q0jXJVfeqvqYXl/2mnpobWj7SMvdJJhLi12Xd0NsN/VSG6+2H1NJHPLHgc4ElvCzSRjaHcCBcfVFQlVlPKOv4/wB1aqV14B4D5OVQnfed55k/X+ytdK20QHJv1cvL638cj9rMeGsY63vQt9Wve36WVHc8Lq/tAiDqiJpF/wBn9XvUEd14n6ssTxGSzlyTG6bx47lNqpu++1TEQA4422BNhckWueAX6T2JtN08eNzAy+YAdfI6HTJcDqt2hE0va4gtzA6+PBd13ZbaIDkGj5KzKZemcsfH2mERFtgREQEREBERAREQEREBRm8EWKE9CD+H4qTWKqhxMc3mPnw+aCr7QqL07Df3TmehBC09j7VAdCwNkfjxtxtBMbOzGsmdhfQZL5KcnxnIHTpxHzXnY8tjb3Qc7N1Dm5ObplzyzVlWq1tjabo66rkkqHUcwbggAhxMmhAOG7iCCTZufC/SwuG4tG6Oghbh7K7cbsXeeXONy4AizQRa17+HFTkMLXd7DmeLhd3TW9vD8VH7c2xPA5vZ0klQwgl7o3txNN9MBzdlmqylI4QMxqdXHNx8SeHTRemEHQg52yN8xqFB7u70trmvfAHAMIa5srMNiQdHNJDvwy5rffAQcVnB3HCcQ+LgepJvlmfQNbdypdIJXkPaO1exrXgg4GYQHYTpexd/iUwotsjwQBITkMniziCMjc5YrjoMzkMlIQuJAva9hexvnZUe18K+krn28e/0xhfLRBoije1nbSC5lkJt2cUZ4WuS48Bkqja2jufVD7RHBLC6Coc5zmVDXOdG5/vGNwuOOWWWXHMy0WxRDSQRuc55p7EPBIBcA4WcL5ts42B5N5KagxYG483YRitkMVhisOAvdQ+8ldhZhF7nMg8+AWasQdCzFJfr9P7qQ3j2gxrWMc/sxJIGl38rGEnyLnNC1tmMspGs2Y2TC5xtha7UAjPM6+A9AvJ6NCngxyWJZK3DfG9gLi0ZixOYGY9StKsosL3BoyDj6X0W7sZ/Z4sTQO7YEHM56EWFuH5rxK03vzv63vdeHLZfT345YrW2qbuPvkGsxHzcGNHzPoup7vD9n6fRcb3hrny1LqZgBDnRgnjdodYeF5CT4Dku17GpyyIA/oWAHyC9eOakeXJd1vIiL1eQiIgIiICIiAiIgIiICIiCqbforSEj+ryOvzuoIvwuD+B4/dfwd4HQq07fdhlaeBbb0J/NV2ugwG4zadQs71W/cWPZ9XcX4/Fc5NAGfl9VD73U9TVPhpoQ5tNL3qioaRbs/wCE0g/EB4HE3hdaEEwDXMcMUTgWuvc9xwwlj7Z4bZBwzCtGyixkTWxACNjQ1jG52AyGed+AvfmSeW2G1Q0UcMbY4mhjGizWt0A/E9eKrm0d/AyaWOGmmqRB+/fHhDWHMkC/vEWN/A8lag4X8OH68CuN7Q3ddA6qbJSVUtTJK59NVQF5YMRu0ktORuSTcE52ytdVHV9mbSjqYWTR95jxibcZ8QQRwIII8lX9596hRzRRRRMkke1z3B0rYg1gsB3n925IIAP3VO7EjlbTQiY3lEbe0OXv4Ri0yJvqeJuqrvLQTCpke6giro3sDYyAwSxm1i15Iu5t7kEZi+o0QWXYm1HVEZc+B8BvbDJhOIWBxNIyc0318VX9v+zanmdG6JrKfC8OlMYLS5g4Nt3Wu62UluLsmWmoo4pvf7zsN74A51wy/S/DmVL1VY2MXdrb3OPnyGvjwS0aZruyPZlkhEbG4ZnuBxutYg54iRYEkjUqsy1BmkJ1APq5Ztp17pHYRqfQBZaSlDAL/rmSvO1uRtUMH5lZNpVNhh4uzPRoP4n6Fa764AtDDjBzJA4ge7fh4nqtKB7nEuf7xNzbQcgOgC888vGPXjx3WdoR7bHPx8rL2xqwysc5uH4nWYPFxDR9Vyzt01Kbrblwsd9qeMcsoD89GhwuAB4WVuXmNgAAGgFh4Bel3yacFuxERVBERAREQEREBERAREQEREEPvFDdrTyJHqP7KtVlXgDQW4mk2JuO6LEg24i/JXDa8V4j0sfT+11zzfDbTKZsZfez3EXGdrAcPNYybx/rYdGW95hu3l+uCy0lWWG8bsPNpzYT4cPJbex9tbOnp42ipibIGjVwY8OOZBa+18yUrNjubnbE3hIzMeadw6rfg2+CCJGEX1czvA6eYyFl7pa68szzUgseGiKJzMHZuDSHEvObsRsc9FAdkRob/IoHvHArXkzpcHV8d/3jLW5jXP8AssEm1IwB3iTaxwg65Zgm3X1VV7R/IoIHnXLxTyXxb1HXGCJsYke/Dez5DjkNyTm8jrbwUfPWOebNzJ/VysooW/E6/QarZZBh90Bg5nNx8uHms21dMVJSBnVxWPbNO5zQwEgOyc8cOTR0UpDGA3x48TbmVo1E1z00HgsZ5eMbwx8qg93tlzRv7I3dAQXPkxHPPJrT1sD1zJ0AU9M5pd3RYfrPNYWvOHDoOQ/Wi9xheOfJ5TT2ww8bt6F9Rwz+az7Jhx1EQ4Al5/wDL/MWrCXW8xn6gqW3Vgu+STkBGPH33fVnopxzeS8l1jVlREXa4hERAREQEREBERAREQEREBERB8Iuuee1Hcx01OJIs+xJeWWJcWkAHDblrnwBXREQflp8WHJzAfkslHtF8RvDNJCf5XOb/wBpV09o9F2FW/u9x3fAsNHa28Di9FUq7ZoGYzBzHgUlVuM31rm6ytlt95jHfMAErbh9pEo9+FpP8pe35XVYdT2XzvePirtFs/8AM0/wP/dd/wDVTWzKzaNYP93hprczUMeR4tbISPNq5sRzb6I1oBuCWkaHiPMKDtWy929oQEvqZ4nNOXZxg5HUEHC0D0N+ak2U19VRPZvtqolmdFJUSSxtjLgx7i6zg5oBBdmMnHK/FdF0Wb7ajVrZsLbDwH4/ioouWatqLuty+q12uXHyZbydnHjrFpbCqZ5A8zsEfesxo1wjifNTTAtdhWwHWsbXzGXnxWG3x8lhnkG3/Mn9clad3KbBTsuLOcMbud3nFY+AIHkqoYO1kjh/iO73/Lb3pD5ju+Lwr6F08OP1zc2Xx9REXQ5xERAREQEREBERAREQEREBERAREQc99r+zMUMcwHuEsd4OzHzB/wCpc0ppcUI44btPlp8iF3reTZf2illi4uacP9Yzb/mAX562c8iSSM5XFwD95uo8bfRFHtCxmEJM+xXlsyB2AR0TbaXX0yLyHoiS3d2p9mf2rMiW4e9mLEg5gdQF0GHbkj2NJI7zQSALZkDT5rlURs3wJ+qvGy5rxM8LemS8Oa2Tp78MlvaZY+60X7Ie6qExldgAyjGl7WzWN+1o43tY51nONgOal6crlm46rqtuJqy4jpbLI39V5Zp+uSw1bnOAa395IQxv9Tsr+AFz4NVk+Jam9z6TEX1J0deOL/ltd3nf4nj0YFaFho6VsUbI2izWNDWjo0WCzLvk1NOC3d2IiKoIiICIiAiIgIiICIiAiIgIiICIiAuA+1DYxo9odq0dyQ9q3lcn9o31v5OC76Sqxv8Abqtr6Ux3DZGnFE86B1vdd/KdD5Hgg4RtJwvcaHMHocwtETrZqqWSMOgmaWSwnNp1wHiOYB4jIgjkorGipATL0yVaAkWWN6I3mHuuHX6i6t+77sUA6E/mqbAcz4BT270YkY5hvYWNgSOnDwXnyTeL14rrJZo6VhcHFrS4aOsLjzUvStUdR09gBwUvA2y5K62yL5ef5fmtzdyl7SoMp92EYW/8147x/wALLD/1CouqqCxtwMTibMbxc9x7rfX5BWTY0Ihiay9yM3O+89xu53mSfkvXhx3dvHmy1NJ4OXpaTJlsMeupysqIiAiIgIiICIiAiIgIiICIiAiIgIiIMbytOpctxwWtNGgp28mx4qgftYw4j3XaPb4PGYHTRci3l3TdA8mMF0fLVzenULvNXR3UDtDZGK9wg4FdZY5F0ra25UbyThseYyKrFZuM9vuO8j+YQRUb9Hcsj4FTGwa4RzNJ912R89D6qJfsaePVhI6G4WJgc095rreGYTW+l3rt2CCJbTpA1pLiA0ZknLIc1RNi73SRtwOYJbZNNyDblcA3C3y+oqnAygMYDcRt0vzdzXN+OW+3R+2Oulg2XP2snbEENFxE062ORkI5kach4q0U8qgdmUhACn6aFdEkk1HPbbd1vQuW9CVqQxLeiYqjM1fV8C+oCIiAiIgIiICIiAiIgIiICIiAiIg8uWF6Ig1JlHVK+IgiqpRFUiIIyoUTUaoiDLs7X9clZKFEQT1GpenXxEG/CtqNEQZEREBERAREQEREBERB/9k="/>
          <p:cNvSpPr/>
          <p:nvPr/>
        </p:nvSpPr>
        <p:spPr>
          <a:xfrm>
            <a:off x="155575" y="-108347"/>
            <a:ext cx="3048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54" name="Google Shape;254;p39" descr="http://ecx.images-amazon.com/images/I/51D4ZWRJN0L.jpg"/>
          <p:cNvPicPr preferRelativeResize="0"/>
          <p:nvPr/>
        </p:nvPicPr>
        <p:blipFill rotWithShape="1">
          <a:blip r:embed="rId3">
            <a:alphaModFix/>
          </a:blip>
          <a:srcRect/>
          <a:stretch/>
        </p:blipFill>
        <p:spPr>
          <a:xfrm rot="-11">
            <a:off x="270602" y="3100691"/>
            <a:ext cx="2371041" cy="1787770"/>
          </a:xfrm>
          <a:prstGeom prst="rect">
            <a:avLst/>
          </a:prstGeom>
          <a:noFill/>
          <a:ln w="114300" cap="flat" cmpd="sng">
            <a:solidFill>
              <a:srgbClr val="000000"/>
            </a:solidFill>
            <a:prstDash val="solid"/>
            <a:round/>
            <a:headEnd type="none" w="sm" len="sm"/>
            <a:tailEnd type="none" w="sm" len="sm"/>
          </a:ln>
        </p:spPr>
      </p:pic>
      <p:pic>
        <p:nvPicPr>
          <p:cNvPr id="255" name="Google Shape;255;p39" descr="http://www.harborfreight.com/media/catalog/product/cache/1/image/9df78eab33525d08d6e5fb8d27136e95/i/m/image_13719.jpg"/>
          <p:cNvPicPr preferRelativeResize="0"/>
          <p:nvPr/>
        </p:nvPicPr>
        <p:blipFill rotWithShape="1">
          <a:blip r:embed="rId4">
            <a:alphaModFix/>
          </a:blip>
          <a:srcRect/>
          <a:stretch/>
        </p:blipFill>
        <p:spPr>
          <a:xfrm>
            <a:off x="6622425" y="3034050"/>
            <a:ext cx="1921076" cy="1921076"/>
          </a:xfrm>
          <a:prstGeom prst="rect">
            <a:avLst/>
          </a:prstGeom>
          <a:noFill/>
          <a:ln w="114300" cap="flat" cmpd="sng">
            <a:solidFill>
              <a:srgbClr val="000000"/>
            </a:solidFill>
            <a:prstDash val="solid"/>
            <a:round/>
            <a:headEnd type="none" w="sm" len="sm"/>
            <a:tailEnd type="none" w="sm" len="sm"/>
          </a:ln>
        </p:spPr>
      </p:pic>
      <p:pic>
        <p:nvPicPr>
          <p:cNvPr id="256" name="Google Shape;256;p39"/>
          <p:cNvPicPr preferRelativeResize="0"/>
          <p:nvPr/>
        </p:nvPicPr>
        <p:blipFill>
          <a:blip r:embed="rId5">
            <a:alphaModFix/>
          </a:blip>
          <a:stretch>
            <a:fillRect/>
          </a:stretch>
        </p:blipFill>
        <p:spPr>
          <a:xfrm>
            <a:off x="3602400" y="3508717"/>
            <a:ext cx="2332100" cy="1554733"/>
          </a:xfrm>
          <a:prstGeom prst="rect">
            <a:avLst/>
          </a:prstGeom>
          <a:noFill/>
          <a:ln w="114300" cap="flat" cmpd="sng">
            <a:solidFill>
              <a:schemeClr val="dk2"/>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0"/>
          <p:cNvSpPr txBox="1"/>
          <p:nvPr/>
        </p:nvSpPr>
        <p:spPr>
          <a:xfrm>
            <a:off x="0" y="0"/>
            <a:ext cx="9144000" cy="307800"/>
          </a:xfrm>
          <a:prstGeom prst="rect">
            <a:avLst/>
          </a:prstGeom>
          <a:noFill/>
          <a:ln>
            <a:noFill/>
          </a:ln>
          <a:effectLst>
            <a:outerShdw blurRad="149987" dist="250190" dir="8460000" algn="ctr">
              <a:srgbClr val="000000">
                <a:alpha val="2784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a:p>
        </p:txBody>
      </p:sp>
      <p:pic>
        <p:nvPicPr>
          <p:cNvPr id="263" name="Google Shape;263;p40"/>
          <p:cNvPicPr preferRelativeResize="0"/>
          <p:nvPr/>
        </p:nvPicPr>
        <p:blipFill>
          <a:blip r:embed="rId3">
            <a:alphaModFix/>
          </a:blip>
          <a:stretch>
            <a:fillRect/>
          </a:stretch>
        </p:blipFill>
        <p:spPr>
          <a:xfrm>
            <a:off x="0" y="0"/>
            <a:ext cx="9144000" cy="6103621"/>
          </a:xfrm>
          <a:prstGeom prst="rect">
            <a:avLst/>
          </a:prstGeom>
          <a:noFill/>
          <a:ln>
            <a:noFill/>
          </a:ln>
        </p:spPr>
      </p:pic>
      <p:sp>
        <p:nvSpPr>
          <p:cNvPr id="264" name="Google Shape;264;p40"/>
          <p:cNvSpPr txBox="1"/>
          <p:nvPr/>
        </p:nvSpPr>
        <p:spPr>
          <a:xfrm>
            <a:off x="379175" y="943450"/>
            <a:ext cx="2868600" cy="1169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b="1"/>
              <a:t>BE RESPECTFUL:</a:t>
            </a:r>
            <a:endParaRPr b="1"/>
          </a:p>
          <a:p>
            <a:pPr marL="0" marR="0" lvl="0" indent="0" algn="l" rtl="0">
              <a:spcBef>
                <a:spcPts val="0"/>
              </a:spcBef>
              <a:spcAft>
                <a:spcPts val="0"/>
              </a:spcAft>
              <a:buNone/>
            </a:pPr>
            <a:r>
              <a:rPr lang="en" b="1">
                <a:latin typeface="Arial"/>
                <a:ea typeface="Arial"/>
                <a:cs typeface="Arial"/>
                <a:sym typeface="Arial"/>
              </a:rPr>
              <a:t>Respect </a:t>
            </a:r>
            <a:r>
              <a:rPr lang="en" b="1"/>
              <a:t>ALL </a:t>
            </a:r>
            <a:r>
              <a:rPr lang="en" b="1">
                <a:latin typeface="Arial"/>
                <a:ea typeface="Arial"/>
                <a:cs typeface="Arial"/>
                <a:sym typeface="Arial"/>
              </a:rPr>
              <a:t>living things </a:t>
            </a:r>
            <a:endParaRPr b="1">
              <a:latin typeface="Arial"/>
              <a:ea typeface="Arial"/>
              <a:cs typeface="Arial"/>
              <a:sym typeface="Arial"/>
            </a:endParaRPr>
          </a:p>
          <a:p>
            <a:pPr marL="0" marR="0" lvl="0" indent="0" algn="l" rtl="0">
              <a:spcBef>
                <a:spcPts val="0"/>
              </a:spcBef>
              <a:spcAft>
                <a:spcPts val="0"/>
              </a:spcAft>
              <a:buNone/>
            </a:pPr>
            <a:r>
              <a:rPr lang="en" b="1">
                <a:latin typeface="Arial"/>
                <a:ea typeface="Arial"/>
                <a:cs typeface="Arial"/>
                <a:sym typeface="Arial"/>
              </a:rPr>
              <a:t>(plants, animals, </a:t>
            </a:r>
            <a:r>
              <a:rPr lang="en" b="1" u="sng">
                <a:latin typeface="Arial"/>
                <a:ea typeface="Arial"/>
                <a:cs typeface="Arial"/>
                <a:sym typeface="Arial"/>
              </a:rPr>
              <a:t>and</a:t>
            </a:r>
            <a:r>
              <a:rPr lang="en" b="1">
                <a:latin typeface="Arial"/>
                <a:ea typeface="Arial"/>
                <a:cs typeface="Arial"/>
                <a:sym typeface="Arial"/>
              </a:rPr>
              <a:t> people!)</a:t>
            </a:r>
            <a:endParaRPr/>
          </a:p>
          <a:p>
            <a:pPr marL="0" marR="0" lvl="0" indent="0" algn="l" rtl="0">
              <a:spcBef>
                <a:spcPts val="0"/>
              </a:spcBef>
              <a:spcAft>
                <a:spcPts val="0"/>
              </a:spcAft>
              <a:buNone/>
            </a:pPr>
            <a:r>
              <a:rPr lang="en" b="1">
                <a:latin typeface="Arial"/>
                <a:ea typeface="Arial"/>
                <a:cs typeface="Arial"/>
                <a:sym typeface="Arial"/>
              </a:rPr>
              <a:t>No put-downs or roughhousing</a:t>
            </a:r>
            <a:endParaRPr/>
          </a:p>
          <a:p>
            <a:pPr marL="0" marR="0" lvl="0" indent="0" algn="l" rtl="0">
              <a:spcBef>
                <a:spcPts val="0"/>
              </a:spcBef>
              <a:spcAft>
                <a:spcPts val="0"/>
              </a:spcAft>
              <a:buNone/>
            </a:pPr>
            <a:r>
              <a:rPr lang="en" b="1">
                <a:latin typeface="Arial"/>
                <a:ea typeface="Arial"/>
                <a:cs typeface="Arial"/>
                <a:sym typeface="Arial"/>
              </a:rPr>
              <a:t>Other cabins are OFF LIMITS</a:t>
            </a:r>
            <a:endParaRPr/>
          </a:p>
        </p:txBody>
      </p:sp>
      <p:sp>
        <p:nvSpPr>
          <p:cNvPr id="265" name="Google Shape;265;p40"/>
          <p:cNvSpPr txBox="1"/>
          <p:nvPr/>
        </p:nvSpPr>
        <p:spPr>
          <a:xfrm>
            <a:off x="2255700" y="0"/>
            <a:ext cx="46326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900">
                <a:latin typeface="Luckiest Guy"/>
                <a:ea typeface="Luckiest Guy"/>
                <a:cs typeface="Luckiest Guy"/>
                <a:sym typeface="Luckiest Guy"/>
              </a:rPr>
              <a:t>Expectations </a:t>
            </a:r>
            <a:endParaRPr sz="4900">
              <a:latin typeface="Luckiest Guy"/>
              <a:ea typeface="Luckiest Guy"/>
              <a:cs typeface="Luckiest Guy"/>
              <a:sym typeface="Luckiest Guy"/>
            </a:endParaRPr>
          </a:p>
        </p:txBody>
      </p:sp>
      <p:sp>
        <p:nvSpPr>
          <p:cNvPr id="266" name="Google Shape;266;p40"/>
          <p:cNvSpPr txBox="1"/>
          <p:nvPr/>
        </p:nvSpPr>
        <p:spPr>
          <a:xfrm>
            <a:off x="3890600" y="1004950"/>
            <a:ext cx="2406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 b="1">
                <a:solidFill>
                  <a:schemeClr val="dk1"/>
                </a:solidFill>
              </a:rPr>
              <a:t>BE SAFE:</a:t>
            </a:r>
            <a:endParaRPr b="1">
              <a:solidFill>
                <a:schemeClr val="dk1"/>
              </a:solidFill>
            </a:endParaRPr>
          </a:p>
          <a:p>
            <a:pPr marL="0" lvl="0" indent="0" algn="l" rtl="0">
              <a:spcBef>
                <a:spcPts val="0"/>
              </a:spcBef>
              <a:spcAft>
                <a:spcPts val="0"/>
              </a:spcAft>
              <a:buClr>
                <a:schemeClr val="dk1"/>
              </a:buClr>
              <a:buFont typeface="Arial"/>
              <a:buNone/>
            </a:pPr>
            <a:r>
              <a:rPr lang="en" b="1">
                <a:solidFill>
                  <a:schemeClr val="dk1"/>
                </a:solidFill>
              </a:rPr>
              <a:t>Stay within boundaries</a:t>
            </a:r>
            <a:endParaRPr>
              <a:solidFill>
                <a:schemeClr val="dk1"/>
              </a:solidFill>
            </a:endParaRPr>
          </a:p>
          <a:p>
            <a:pPr marL="0" lvl="0" indent="0" algn="l" rtl="0">
              <a:spcBef>
                <a:spcPts val="0"/>
              </a:spcBef>
              <a:spcAft>
                <a:spcPts val="0"/>
              </a:spcAft>
              <a:buClr>
                <a:schemeClr val="dk1"/>
              </a:buClr>
              <a:buFont typeface="Arial"/>
              <a:buNone/>
            </a:pPr>
            <a:r>
              <a:rPr lang="en" b="1">
                <a:solidFill>
                  <a:schemeClr val="dk1"/>
                </a:solidFill>
              </a:rPr>
              <a:t>Please Walk!</a:t>
            </a:r>
            <a:endParaRPr>
              <a:solidFill>
                <a:schemeClr val="dk1"/>
              </a:solidFill>
            </a:endParaRPr>
          </a:p>
          <a:p>
            <a:pPr marL="0" lvl="0" indent="0" algn="l" rtl="0">
              <a:spcBef>
                <a:spcPts val="0"/>
              </a:spcBef>
              <a:spcAft>
                <a:spcPts val="0"/>
              </a:spcAft>
              <a:buNone/>
            </a:pPr>
            <a:r>
              <a:rPr lang="en" b="1">
                <a:solidFill>
                  <a:schemeClr val="dk1"/>
                </a:solidFill>
              </a:rPr>
              <a:t>Buddy system!!</a:t>
            </a:r>
            <a:endParaRPr/>
          </a:p>
        </p:txBody>
      </p:sp>
      <p:sp>
        <p:nvSpPr>
          <p:cNvPr id="267" name="Google Shape;267;p40"/>
          <p:cNvSpPr txBox="1"/>
          <p:nvPr/>
        </p:nvSpPr>
        <p:spPr>
          <a:xfrm>
            <a:off x="6888300" y="1112650"/>
            <a:ext cx="1792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BE KIND:</a:t>
            </a:r>
            <a:endParaRPr b="1">
              <a:solidFill>
                <a:schemeClr val="dk1"/>
              </a:solidFill>
            </a:endParaRPr>
          </a:p>
          <a:p>
            <a:pPr marL="0" lvl="0" indent="0" algn="l" rtl="0">
              <a:spcBef>
                <a:spcPts val="0"/>
              </a:spcBef>
              <a:spcAft>
                <a:spcPts val="0"/>
              </a:spcAft>
              <a:buNone/>
            </a:pPr>
            <a:r>
              <a:rPr lang="en" b="1">
                <a:solidFill>
                  <a:schemeClr val="dk1"/>
                </a:solidFill>
              </a:rPr>
              <a:t>Include everyone</a:t>
            </a:r>
            <a:endParaRPr>
              <a:solidFill>
                <a:schemeClr val="dk1"/>
              </a:solidFill>
            </a:endParaRPr>
          </a:p>
          <a:p>
            <a:pPr marL="0" lvl="0" indent="0" algn="l" rtl="0">
              <a:spcBef>
                <a:spcPts val="0"/>
              </a:spcBef>
              <a:spcAft>
                <a:spcPts val="0"/>
              </a:spcAft>
              <a:buNone/>
            </a:pPr>
            <a:r>
              <a:rPr lang="en" b="1">
                <a:solidFill>
                  <a:schemeClr val="dk1"/>
                </a:solidFill>
              </a:rPr>
              <a:t>Have fun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271"/>
        <p:cNvGrpSpPr/>
        <p:nvPr/>
      </p:nvGrpSpPr>
      <p:grpSpPr>
        <a:xfrm>
          <a:off x="0" y="0"/>
          <a:ext cx="0" cy="0"/>
          <a:chOff x="0" y="0"/>
          <a:chExt cx="0" cy="0"/>
        </a:xfrm>
      </p:grpSpPr>
      <p:pic>
        <p:nvPicPr>
          <p:cNvPr id="272" name="Google Shape;272;p41" descr="100_1302"/>
          <p:cNvPicPr preferRelativeResize="0"/>
          <p:nvPr/>
        </p:nvPicPr>
        <p:blipFill rotWithShape="1">
          <a:blip r:embed="rId3">
            <a:alphaModFix/>
          </a:blip>
          <a:srcRect/>
          <a:stretch/>
        </p:blipFill>
        <p:spPr>
          <a:xfrm>
            <a:off x="4866126" y="255525"/>
            <a:ext cx="3911398" cy="4632450"/>
          </a:xfrm>
          <a:prstGeom prst="rect">
            <a:avLst/>
          </a:prstGeom>
          <a:noFill/>
          <a:ln>
            <a:noFill/>
          </a:ln>
        </p:spPr>
      </p:pic>
      <p:sp>
        <p:nvSpPr>
          <p:cNvPr id="273" name="Google Shape;273;p41"/>
          <p:cNvSpPr txBox="1"/>
          <p:nvPr/>
        </p:nvSpPr>
        <p:spPr>
          <a:xfrm>
            <a:off x="0" y="1191350"/>
            <a:ext cx="4686300" cy="2170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4500" b="1">
                <a:solidFill>
                  <a:srgbClr val="44969F"/>
                </a:solidFill>
                <a:latin typeface="Montserrat"/>
                <a:ea typeface="Montserrat"/>
                <a:cs typeface="Montserrat"/>
                <a:sym typeface="Montserrat"/>
              </a:rPr>
              <a:t>Our Consequence System</a:t>
            </a:r>
            <a:endParaRPr sz="1100" b="1">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2" descr="IMG_3964.JPG"/>
          <p:cNvPicPr preferRelativeResize="0"/>
          <p:nvPr/>
        </p:nvPicPr>
        <p:blipFill rotWithShape="1">
          <a:blip r:embed="rId3">
            <a:alphaModFix/>
          </a:blip>
          <a:srcRect/>
          <a:stretch/>
        </p:blipFill>
        <p:spPr>
          <a:xfrm>
            <a:off x="0" y="0"/>
            <a:ext cx="9143998" cy="5143500"/>
          </a:xfrm>
          <a:prstGeom prst="rect">
            <a:avLst/>
          </a:prstGeom>
          <a:noFill/>
          <a:ln>
            <a:noFill/>
          </a:ln>
        </p:spPr>
      </p:pic>
      <p:sp>
        <p:nvSpPr>
          <p:cNvPr id="280" name="Google Shape;280;p42"/>
          <p:cNvSpPr txBox="1"/>
          <p:nvPr/>
        </p:nvSpPr>
        <p:spPr>
          <a:xfrm>
            <a:off x="2586000" y="124350"/>
            <a:ext cx="3972000" cy="4894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7:00    Wake Up!</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7:45    Breakfast</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9:15    Music Set</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10:00  Day Hike </a:t>
            </a:r>
            <a:endParaRPr sz="2600">
              <a:solidFill>
                <a:srgbClr val="F2F2F2"/>
              </a:solidFill>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(with Picnic Lunch!)  </a:t>
            </a:r>
            <a:endParaRPr sz="2600">
              <a:solidFill>
                <a:srgbClr val="F2F2F2"/>
              </a:solidFill>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3:00  Recreation Time</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3:45  Teacher Time</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4:45  Cabin Time</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5:45  Dinner</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7:15  Evening Activity</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8:30  Campfire</a:t>
            </a:r>
            <a:endParaRPr sz="2600">
              <a:latin typeface="Montserrat"/>
              <a:ea typeface="Montserrat"/>
              <a:cs typeface="Montserrat"/>
              <a:sym typeface="Montserrat"/>
            </a:endParaRPr>
          </a:p>
          <a:p>
            <a:pPr marL="0" marR="0" lvl="0" indent="0" algn="ctr" rtl="0">
              <a:spcBef>
                <a:spcPts val="0"/>
              </a:spcBef>
              <a:spcAft>
                <a:spcPts val="0"/>
              </a:spcAft>
              <a:buNone/>
            </a:pPr>
            <a:r>
              <a:rPr lang="en" sz="2600">
                <a:solidFill>
                  <a:srgbClr val="F2F2F2"/>
                </a:solidFill>
                <a:latin typeface="Montserrat"/>
                <a:ea typeface="Montserrat"/>
                <a:cs typeface="Montserrat"/>
                <a:sym typeface="Montserrat"/>
              </a:rPr>
              <a:t>9:30 Lights Out!</a:t>
            </a:r>
            <a:endParaRPr sz="2600">
              <a:solidFill>
                <a:srgbClr val="F2F2F2"/>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43"/>
          <p:cNvPicPr preferRelativeResize="0"/>
          <p:nvPr/>
        </p:nvPicPr>
        <p:blipFill rotWithShape="1">
          <a:blip r:embed="rId3">
            <a:alphaModFix/>
          </a:blip>
          <a:srcRect/>
          <a:stretch/>
        </p:blipFill>
        <p:spPr>
          <a:xfrm>
            <a:off x="0" y="-14475"/>
            <a:ext cx="9144000" cy="5143500"/>
          </a:xfrm>
          <a:prstGeom prst="rect">
            <a:avLst/>
          </a:prstGeom>
          <a:noFill/>
          <a:ln>
            <a:noFill/>
          </a:ln>
        </p:spPr>
      </p:pic>
      <p:pic>
        <p:nvPicPr>
          <p:cNvPr id="287" name="Google Shape;287;p43"/>
          <p:cNvPicPr preferRelativeResize="0"/>
          <p:nvPr/>
        </p:nvPicPr>
        <p:blipFill>
          <a:blip r:embed="rId4">
            <a:alphaModFix/>
          </a:blip>
          <a:stretch>
            <a:fillRect/>
          </a:stretch>
        </p:blipFill>
        <p:spPr>
          <a:xfrm>
            <a:off x="1598200" y="1469000"/>
            <a:ext cx="2778277" cy="3046325"/>
          </a:xfrm>
          <a:prstGeom prst="rect">
            <a:avLst/>
          </a:prstGeom>
          <a:noFill/>
          <a:ln>
            <a:noFill/>
          </a:ln>
        </p:spPr>
      </p:pic>
      <p:sp>
        <p:nvSpPr>
          <p:cNvPr id="288" name="Google Shape;288;p43"/>
          <p:cNvSpPr txBox="1"/>
          <p:nvPr/>
        </p:nvSpPr>
        <p:spPr>
          <a:xfrm>
            <a:off x="4107300" y="4113225"/>
            <a:ext cx="50367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6000">
                <a:solidFill>
                  <a:srgbClr val="92D050"/>
                </a:solidFill>
                <a:latin typeface="Luckiest Guy"/>
                <a:ea typeface="Luckiest Guy"/>
                <a:cs typeface="Luckiest Guy"/>
                <a:sym typeface="Luckiest Guy"/>
              </a:rPr>
              <a:t>Dining Hall</a:t>
            </a:r>
            <a:endParaRPr sz="6000">
              <a:latin typeface="Luckiest Guy"/>
              <a:ea typeface="Luckiest Guy"/>
              <a:cs typeface="Luckiest Guy"/>
              <a:sym typeface="Luckiest Gu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D2D6"/>
        </a:solidFill>
        <a:effectLst/>
      </p:bgPr>
    </p:bg>
    <p:spTree>
      <p:nvGrpSpPr>
        <p:cNvPr id="1" name="Shape 140"/>
        <p:cNvGrpSpPr/>
        <p:nvPr/>
      </p:nvGrpSpPr>
      <p:grpSpPr>
        <a:xfrm>
          <a:off x="0" y="0"/>
          <a:ext cx="0" cy="0"/>
          <a:chOff x="0" y="0"/>
          <a:chExt cx="0" cy="0"/>
        </a:xfrm>
      </p:grpSpPr>
      <p:pic>
        <p:nvPicPr>
          <p:cNvPr id="141" name="Google Shape;141;p26" descr="C:\Program Files\Microsoft Office\MEDIA\CAGCAT10\j0183328.wmf"/>
          <p:cNvPicPr preferRelativeResize="0"/>
          <p:nvPr/>
        </p:nvPicPr>
        <p:blipFill rotWithShape="1">
          <a:blip r:embed="rId3">
            <a:alphaModFix/>
          </a:blip>
          <a:srcRect t="22861" b="19230"/>
          <a:stretch/>
        </p:blipFill>
        <p:spPr>
          <a:xfrm>
            <a:off x="3507427" y="1783087"/>
            <a:ext cx="2472074" cy="1438099"/>
          </a:xfrm>
          <a:prstGeom prst="rect">
            <a:avLst/>
          </a:prstGeom>
          <a:noFill/>
          <a:ln>
            <a:noFill/>
          </a:ln>
        </p:spPr>
      </p:pic>
      <p:sp>
        <p:nvSpPr>
          <p:cNvPr id="142" name="Google Shape;142;p26"/>
          <p:cNvSpPr txBox="1"/>
          <p:nvPr/>
        </p:nvSpPr>
        <p:spPr>
          <a:xfrm>
            <a:off x="714099" y="3931775"/>
            <a:ext cx="78063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400" i="0" u="none" strike="noStrike" cap="none">
                <a:solidFill>
                  <a:schemeClr val="dk1"/>
                </a:solidFill>
                <a:latin typeface="Montserrat"/>
                <a:ea typeface="Montserrat"/>
                <a:cs typeface="Montserrat"/>
                <a:sym typeface="Montserrat"/>
              </a:rPr>
              <a:t>Make sure you’ve got everything you need for the</a:t>
            </a:r>
            <a:endParaRPr sz="2400">
              <a:latin typeface="Montserrat"/>
              <a:ea typeface="Montserrat"/>
              <a:cs typeface="Montserrat"/>
              <a:sym typeface="Montserrat"/>
            </a:endParaRPr>
          </a:p>
          <a:p>
            <a:pPr marL="0" marR="0" lvl="0" indent="0" algn="ctr" rtl="0">
              <a:spcBef>
                <a:spcPts val="0"/>
              </a:spcBef>
              <a:spcAft>
                <a:spcPts val="0"/>
              </a:spcAft>
              <a:buNone/>
            </a:pPr>
            <a:r>
              <a:rPr lang="en" sz="2400" i="0" u="none" strike="noStrike" cap="none">
                <a:solidFill>
                  <a:schemeClr val="dk1"/>
                </a:solidFill>
                <a:latin typeface="Montserrat"/>
                <a:ea typeface="Montserrat"/>
                <a:cs typeface="Montserrat"/>
                <a:sym typeface="Montserrat"/>
              </a:rPr>
              <a:t> WHOLE WEEK! </a:t>
            </a:r>
            <a:endParaRPr sz="2400">
              <a:latin typeface="Montserrat"/>
              <a:ea typeface="Montserrat"/>
              <a:cs typeface="Montserrat"/>
              <a:sym typeface="Montserrat"/>
            </a:endParaRPr>
          </a:p>
        </p:txBody>
      </p:sp>
      <p:sp>
        <p:nvSpPr>
          <p:cNvPr id="143" name="Google Shape;143;p26"/>
          <p:cNvSpPr txBox="1"/>
          <p:nvPr/>
        </p:nvSpPr>
        <p:spPr>
          <a:xfrm>
            <a:off x="0" y="0"/>
            <a:ext cx="90624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a:latin typeface="Montserrat"/>
                <a:ea typeface="Montserrat"/>
                <a:cs typeface="Montserrat"/>
                <a:sym typeface="Montserrat"/>
              </a:rPr>
              <a:t>The Outdoor School Journey </a:t>
            </a:r>
            <a:endParaRPr sz="3800" b="1">
              <a:latin typeface="Montserrat"/>
              <a:ea typeface="Montserrat"/>
              <a:cs typeface="Montserrat"/>
              <a:sym typeface="Montserrat"/>
            </a:endParaRPr>
          </a:p>
          <a:p>
            <a:pPr marL="0" lvl="0" indent="0" algn="ctr" rtl="0">
              <a:spcBef>
                <a:spcPts val="0"/>
              </a:spcBef>
              <a:spcAft>
                <a:spcPts val="0"/>
              </a:spcAft>
              <a:buNone/>
            </a:pPr>
            <a:r>
              <a:rPr lang="en" sz="3800" b="1">
                <a:latin typeface="Montserrat"/>
                <a:ea typeface="Montserrat"/>
                <a:cs typeface="Montserrat"/>
                <a:sym typeface="Montserrat"/>
              </a:rPr>
              <a:t>starts at your school!</a:t>
            </a:r>
            <a:endParaRPr sz="3800" b="1">
              <a:latin typeface="Montserrat"/>
              <a:ea typeface="Montserrat"/>
              <a:cs typeface="Montserrat"/>
              <a:sym typeface="Montserrat"/>
            </a:endParaRPr>
          </a:p>
        </p:txBody>
      </p:sp>
      <p:pic>
        <p:nvPicPr>
          <p:cNvPr id="144" name="Google Shape;144;p26"/>
          <p:cNvPicPr preferRelativeResize="0"/>
          <p:nvPr/>
        </p:nvPicPr>
        <p:blipFill rotWithShape="1">
          <a:blip r:embed="rId4">
            <a:alphaModFix/>
          </a:blip>
          <a:srcRect b="22324"/>
          <a:stretch/>
        </p:blipFill>
        <p:spPr>
          <a:xfrm>
            <a:off x="260275" y="1378288"/>
            <a:ext cx="2893725" cy="2247675"/>
          </a:xfrm>
          <a:prstGeom prst="rect">
            <a:avLst/>
          </a:prstGeom>
          <a:noFill/>
          <a:ln>
            <a:noFill/>
          </a:ln>
        </p:spPr>
      </p:pic>
      <p:pic>
        <p:nvPicPr>
          <p:cNvPr id="145" name="Google Shape;145;p26"/>
          <p:cNvPicPr preferRelativeResize="0"/>
          <p:nvPr/>
        </p:nvPicPr>
        <p:blipFill>
          <a:blip r:embed="rId5">
            <a:alphaModFix/>
          </a:blip>
          <a:stretch>
            <a:fillRect/>
          </a:stretch>
        </p:blipFill>
        <p:spPr>
          <a:xfrm>
            <a:off x="6332925" y="1362250"/>
            <a:ext cx="2472075" cy="22797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292"/>
        <p:cNvGrpSpPr/>
        <p:nvPr/>
      </p:nvGrpSpPr>
      <p:grpSpPr>
        <a:xfrm>
          <a:off x="0" y="0"/>
          <a:ext cx="0" cy="0"/>
          <a:chOff x="0" y="0"/>
          <a:chExt cx="0" cy="0"/>
        </a:xfrm>
      </p:grpSpPr>
      <p:pic>
        <p:nvPicPr>
          <p:cNvPr id="293" name="Google Shape;293;p44" descr="trail group"/>
          <p:cNvPicPr preferRelativeResize="0"/>
          <p:nvPr/>
        </p:nvPicPr>
        <p:blipFill rotWithShape="1">
          <a:blip r:embed="rId3">
            <a:alphaModFix/>
          </a:blip>
          <a:srcRect/>
          <a:stretch/>
        </p:blipFill>
        <p:spPr>
          <a:xfrm>
            <a:off x="131875" y="1435750"/>
            <a:ext cx="5001208" cy="3610326"/>
          </a:xfrm>
          <a:prstGeom prst="rect">
            <a:avLst/>
          </a:prstGeom>
          <a:noFill/>
          <a:ln>
            <a:noFill/>
          </a:ln>
        </p:spPr>
      </p:pic>
      <p:sp>
        <p:nvSpPr>
          <p:cNvPr id="294" name="Google Shape;294;p44"/>
          <p:cNvSpPr txBox="1"/>
          <p:nvPr/>
        </p:nvSpPr>
        <p:spPr>
          <a:xfrm>
            <a:off x="0" y="-153875"/>
            <a:ext cx="7484400" cy="1862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9000">
                <a:solidFill>
                  <a:srgbClr val="92D050"/>
                </a:solidFill>
                <a:latin typeface="Luckiest Guy"/>
                <a:ea typeface="Luckiest Guy"/>
                <a:cs typeface="Luckiest Guy"/>
                <a:sym typeface="Luckiest Guy"/>
              </a:rPr>
              <a:t>TRAIL GROUPS</a:t>
            </a:r>
            <a:r>
              <a:rPr lang="en" sz="11500">
                <a:solidFill>
                  <a:srgbClr val="92D050"/>
                </a:solidFill>
                <a:latin typeface="Arial"/>
                <a:ea typeface="Arial"/>
                <a:cs typeface="Arial"/>
                <a:sym typeface="Arial"/>
              </a:rPr>
              <a:t> </a:t>
            </a:r>
            <a:endParaRPr/>
          </a:p>
        </p:txBody>
      </p:sp>
      <p:sp>
        <p:nvSpPr>
          <p:cNvPr id="295" name="Google Shape;295;p44"/>
          <p:cNvSpPr txBox="1"/>
          <p:nvPr/>
        </p:nvSpPr>
        <p:spPr>
          <a:xfrm>
            <a:off x="4777300" y="1708525"/>
            <a:ext cx="41070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400" b="1">
                <a:solidFill>
                  <a:srgbClr val="663300"/>
                </a:solidFill>
                <a:latin typeface="Montserrat"/>
                <a:ea typeface="Montserrat"/>
                <a:cs typeface="Montserrat"/>
                <a:sym typeface="Montserrat"/>
              </a:rPr>
              <a:t>1 Naturalist</a:t>
            </a:r>
            <a:endParaRPr sz="2400">
              <a:solidFill>
                <a:srgbClr val="663300"/>
              </a:solidFill>
              <a:latin typeface="Montserrat"/>
              <a:ea typeface="Montserrat"/>
              <a:cs typeface="Montserrat"/>
              <a:sym typeface="Montserrat"/>
            </a:endParaRPr>
          </a:p>
          <a:p>
            <a:pPr marL="0" marR="0" lvl="0" indent="0" algn="ctr" rtl="0">
              <a:spcBef>
                <a:spcPts val="0"/>
              </a:spcBef>
              <a:spcAft>
                <a:spcPts val="0"/>
              </a:spcAft>
              <a:buNone/>
            </a:pPr>
            <a:r>
              <a:rPr lang="en" sz="2400" b="1">
                <a:solidFill>
                  <a:srgbClr val="663300"/>
                </a:solidFill>
                <a:latin typeface="Montserrat"/>
                <a:ea typeface="Montserrat"/>
                <a:cs typeface="Montserrat"/>
                <a:sym typeface="Montserrat"/>
              </a:rPr>
              <a:t> +</a:t>
            </a:r>
            <a:endParaRPr sz="2400">
              <a:solidFill>
                <a:srgbClr val="663300"/>
              </a:solidFill>
              <a:latin typeface="Montserrat"/>
              <a:ea typeface="Montserrat"/>
              <a:cs typeface="Montserrat"/>
              <a:sym typeface="Montserrat"/>
            </a:endParaRPr>
          </a:p>
          <a:p>
            <a:pPr marL="0" marR="0" lvl="0" indent="0" algn="ctr" rtl="0">
              <a:spcBef>
                <a:spcPts val="0"/>
              </a:spcBef>
              <a:spcAft>
                <a:spcPts val="0"/>
              </a:spcAft>
              <a:buNone/>
            </a:pPr>
            <a:r>
              <a:rPr lang="en" sz="2400" b="1">
                <a:solidFill>
                  <a:srgbClr val="663300"/>
                </a:solidFill>
                <a:latin typeface="Montserrat"/>
                <a:ea typeface="Montserrat"/>
                <a:cs typeface="Montserrat"/>
                <a:sym typeface="Montserrat"/>
              </a:rPr>
              <a:t>2 Cabins</a:t>
            </a:r>
            <a:endParaRPr sz="2400" b="1">
              <a:solidFill>
                <a:srgbClr val="663300"/>
              </a:solidFill>
              <a:latin typeface="Montserrat"/>
              <a:ea typeface="Montserrat"/>
              <a:cs typeface="Montserrat"/>
              <a:sym typeface="Montserrat"/>
            </a:endParaRPr>
          </a:p>
          <a:p>
            <a:pPr marL="0" marR="0" lvl="0" indent="0" algn="ctr" rtl="0">
              <a:spcBef>
                <a:spcPts val="0"/>
              </a:spcBef>
              <a:spcAft>
                <a:spcPts val="0"/>
              </a:spcAft>
              <a:buNone/>
            </a:pPr>
            <a:r>
              <a:rPr lang="en" sz="2400" b="1">
                <a:solidFill>
                  <a:srgbClr val="663300"/>
                </a:solidFill>
                <a:latin typeface="Montserrat"/>
                <a:ea typeface="Montserrat"/>
                <a:cs typeface="Montserrat"/>
                <a:sym typeface="Montserrat"/>
              </a:rPr>
              <a:t>+</a:t>
            </a:r>
            <a:endParaRPr sz="2400" b="1">
              <a:solidFill>
                <a:srgbClr val="663300"/>
              </a:solidFill>
              <a:latin typeface="Montserrat"/>
              <a:ea typeface="Montserrat"/>
              <a:cs typeface="Montserrat"/>
              <a:sym typeface="Montserrat"/>
            </a:endParaRPr>
          </a:p>
          <a:p>
            <a:pPr marL="0" lvl="0" indent="0" algn="ctr" rtl="0">
              <a:spcBef>
                <a:spcPts val="0"/>
              </a:spcBef>
              <a:spcAft>
                <a:spcPts val="0"/>
              </a:spcAft>
              <a:buClr>
                <a:schemeClr val="dk1"/>
              </a:buClr>
              <a:buFont typeface="Arial"/>
              <a:buNone/>
            </a:pPr>
            <a:r>
              <a:rPr lang="en" sz="2400" b="1">
                <a:solidFill>
                  <a:srgbClr val="663300"/>
                </a:solidFill>
                <a:latin typeface="Montserrat"/>
                <a:ea typeface="Montserrat"/>
                <a:cs typeface="Montserrat"/>
                <a:sym typeface="Montserrat"/>
              </a:rPr>
              <a:t>   Cabin Leaders</a:t>
            </a:r>
            <a:endParaRPr sz="2400" b="1">
              <a:solidFill>
                <a:srgbClr val="663300"/>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5" descr="IMG_5746"/>
          <p:cNvPicPr preferRelativeResize="0"/>
          <p:nvPr/>
        </p:nvPicPr>
        <p:blipFill rotWithShape="1">
          <a:blip r:embed="rId3">
            <a:alphaModFix/>
          </a:blip>
          <a:srcRect/>
          <a:stretch/>
        </p:blipFill>
        <p:spPr>
          <a:xfrm>
            <a:off x="17200" y="0"/>
            <a:ext cx="9143997" cy="5143501"/>
          </a:xfrm>
          <a:prstGeom prst="rect">
            <a:avLst/>
          </a:prstGeom>
          <a:noFill/>
          <a:ln>
            <a:noFill/>
          </a:ln>
        </p:spPr>
      </p:pic>
      <p:sp>
        <p:nvSpPr>
          <p:cNvPr id="301" name="Google Shape;301;p45"/>
          <p:cNvSpPr txBox="1"/>
          <p:nvPr/>
        </p:nvSpPr>
        <p:spPr>
          <a:xfrm>
            <a:off x="1218300" y="4363975"/>
            <a:ext cx="6707400" cy="646500"/>
          </a:xfrm>
          <a:prstGeom prst="rect">
            <a:avLst/>
          </a:prstGeom>
          <a:noFill/>
          <a:ln w="76200"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 sz="3600" b="1">
                <a:solidFill>
                  <a:srgbClr val="92D050"/>
                </a:solidFill>
                <a:latin typeface="Montserrat"/>
                <a:ea typeface="Montserrat"/>
                <a:cs typeface="Montserrat"/>
                <a:sym typeface="Montserrat"/>
              </a:rPr>
              <a:t>Our outdoor classrooms…</a:t>
            </a:r>
            <a:endParaRPr sz="3600">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6"/>
          <p:cNvSpPr txBox="1"/>
          <p:nvPr/>
        </p:nvSpPr>
        <p:spPr>
          <a:xfrm>
            <a:off x="152338" y="3174900"/>
            <a:ext cx="4796400" cy="1816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4800">
                <a:solidFill>
                  <a:srgbClr val="44969F"/>
                </a:solidFill>
                <a:latin typeface="Luckiest Guy"/>
                <a:ea typeface="Luckiest Guy"/>
                <a:cs typeface="Luckiest Guy"/>
                <a:sym typeface="Luckiest Guy"/>
              </a:rPr>
              <a:t>BEACH DAY!</a:t>
            </a:r>
            <a:endParaRPr sz="4800">
              <a:solidFill>
                <a:srgbClr val="44969F"/>
              </a:solidFill>
              <a:latin typeface="Luckiest Guy"/>
              <a:ea typeface="Luckiest Guy"/>
              <a:cs typeface="Luckiest Guy"/>
              <a:sym typeface="Luckiest Guy"/>
            </a:endParaRPr>
          </a:p>
          <a:p>
            <a:pPr marL="0" marR="0" lvl="0" indent="0" algn="ctr" rtl="0">
              <a:spcBef>
                <a:spcPts val="0"/>
              </a:spcBef>
              <a:spcAft>
                <a:spcPts val="0"/>
              </a:spcAft>
              <a:buNone/>
            </a:pPr>
            <a:r>
              <a:rPr lang="en" sz="3200">
                <a:solidFill>
                  <a:srgbClr val="3C78D8"/>
                </a:solidFill>
                <a:latin typeface="Luckiest Guy"/>
                <a:ea typeface="Luckiest Guy"/>
                <a:cs typeface="Luckiest Guy"/>
                <a:sym typeface="Luckiest Guy"/>
              </a:rPr>
              <a:t>At Natural bridges state beach</a:t>
            </a:r>
            <a:endParaRPr sz="3200">
              <a:solidFill>
                <a:srgbClr val="3C78D8"/>
              </a:solidFill>
              <a:latin typeface="Luckiest Guy"/>
              <a:ea typeface="Luckiest Guy"/>
              <a:cs typeface="Luckiest Guy"/>
              <a:sym typeface="Luckiest Guy"/>
            </a:endParaRPr>
          </a:p>
        </p:txBody>
      </p:sp>
      <p:pic>
        <p:nvPicPr>
          <p:cNvPr id="307" name="Google Shape;307;p46"/>
          <p:cNvPicPr preferRelativeResize="0"/>
          <p:nvPr/>
        </p:nvPicPr>
        <p:blipFill>
          <a:blip r:embed="rId3">
            <a:alphaModFix/>
          </a:blip>
          <a:stretch>
            <a:fillRect/>
          </a:stretch>
        </p:blipFill>
        <p:spPr>
          <a:xfrm>
            <a:off x="152400" y="152400"/>
            <a:ext cx="4796275" cy="2906425"/>
          </a:xfrm>
          <a:prstGeom prst="rect">
            <a:avLst/>
          </a:prstGeom>
          <a:noFill/>
          <a:ln>
            <a:noFill/>
          </a:ln>
        </p:spPr>
      </p:pic>
      <p:pic>
        <p:nvPicPr>
          <p:cNvPr id="308" name="Google Shape;308;p46"/>
          <p:cNvPicPr preferRelativeResize="0"/>
          <p:nvPr/>
        </p:nvPicPr>
        <p:blipFill>
          <a:blip r:embed="rId4">
            <a:alphaModFix/>
          </a:blip>
          <a:stretch>
            <a:fillRect/>
          </a:stretch>
        </p:blipFill>
        <p:spPr>
          <a:xfrm>
            <a:off x="5475375" y="152400"/>
            <a:ext cx="3496750" cy="2321842"/>
          </a:xfrm>
          <a:prstGeom prst="rect">
            <a:avLst/>
          </a:prstGeom>
          <a:noFill/>
          <a:ln>
            <a:noFill/>
          </a:ln>
        </p:spPr>
      </p:pic>
      <p:pic>
        <p:nvPicPr>
          <p:cNvPr id="309" name="Google Shape;309;p46"/>
          <p:cNvPicPr preferRelativeResize="0"/>
          <p:nvPr/>
        </p:nvPicPr>
        <p:blipFill>
          <a:blip r:embed="rId5">
            <a:alphaModFix/>
          </a:blip>
          <a:stretch>
            <a:fillRect/>
          </a:stretch>
        </p:blipFill>
        <p:spPr>
          <a:xfrm>
            <a:off x="5085050" y="2626650"/>
            <a:ext cx="3906550" cy="2364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47"/>
          <p:cNvPicPr preferRelativeResize="0"/>
          <p:nvPr/>
        </p:nvPicPr>
        <p:blipFill rotWithShape="1">
          <a:blip r:embed="rId3">
            <a:alphaModFix/>
          </a:blip>
          <a:srcRect/>
          <a:stretch/>
        </p:blipFill>
        <p:spPr>
          <a:xfrm>
            <a:off x="4276244" y="1758550"/>
            <a:ext cx="1751292" cy="1626400"/>
          </a:xfrm>
          <a:prstGeom prst="rect">
            <a:avLst/>
          </a:prstGeom>
          <a:noFill/>
          <a:ln w="38100" cap="flat" cmpd="sng">
            <a:solidFill>
              <a:srgbClr val="0097A7"/>
            </a:solidFill>
            <a:prstDash val="solid"/>
            <a:round/>
            <a:headEnd type="none" w="sm" len="sm"/>
            <a:tailEnd type="none" w="sm" len="sm"/>
          </a:ln>
        </p:spPr>
      </p:pic>
      <p:pic>
        <p:nvPicPr>
          <p:cNvPr id="315" name="Google Shape;315;p47"/>
          <p:cNvPicPr preferRelativeResize="0"/>
          <p:nvPr/>
        </p:nvPicPr>
        <p:blipFill rotWithShape="1">
          <a:blip r:embed="rId4">
            <a:alphaModFix/>
          </a:blip>
          <a:srcRect r="20854"/>
          <a:stretch/>
        </p:blipFill>
        <p:spPr>
          <a:xfrm>
            <a:off x="6546286" y="1664215"/>
            <a:ext cx="2441850" cy="1413760"/>
          </a:xfrm>
          <a:prstGeom prst="rect">
            <a:avLst/>
          </a:prstGeom>
          <a:noFill/>
          <a:ln w="38100" cap="flat" cmpd="sng">
            <a:solidFill>
              <a:srgbClr val="0097A7"/>
            </a:solidFill>
            <a:prstDash val="solid"/>
            <a:round/>
            <a:headEnd type="none" w="sm" len="sm"/>
            <a:tailEnd type="none" w="sm" len="sm"/>
          </a:ln>
        </p:spPr>
      </p:pic>
      <p:pic>
        <p:nvPicPr>
          <p:cNvPr id="316" name="Google Shape;316;p47"/>
          <p:cNvPicPr preferRelativeResize="0"/>
          <p:nvPr/>
        </p:nvPicPr>
        <p:blipFill rotWithShape="1">
          <a:blip r:embed="rId5">
            <a:alphaModFix/>
          </a:blip>
          <a:srcRect/>
          <a:stretch/>
        </p:blipFill>
        <p:spPr>
          <a:xfrm>
            <a:off x="4094613" y="3517100"/>
            <a:ext cx="2114550" cy="1626393"/>
          </a:xfrm>
          <a:prstGeom prst="rect">
            <a:avLst/>
          </a:prstGeom>
          <a:noFill/>
          <a:ln w="38100" cap="flat" cmpd="sng">
            <a:solidFill>
              <a:srgbClr val="0097A7"/>
            </a:solidFill>
            <a:prstDash val="solid"/>
            <a:round/>
            <a:headEnd type="none" w="sm" len="sm"/>
            <a:tailEnd type="none" w="sm" len="sm"/>
          </a:ln>
        </p:spPr>
      </p:pic>
      <p:sp>
        <p:nvSpPr>
          <p:cNvPr id="317" name="Google Shape;317;p47"/>
          <p:cNvSpPr txBox="1"/>
          <p:nvPr/>
        </p:nvSpPr>
        <p:spPr>
          <a:xfrm>
            <a:off x="4055275" y="47550"/>
            <a:ext cx="5088600" cy="130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7900">
                <a:solidFill>
                  <a:srgbClr val="44969F"/>
                </a:solidFill>
                <a:latin typeface="Luckiest Guy"/>
                <a:ea typeface="Luckiest Guy"/>
                <a:cs typeface="Luckiest Guy"/>
                <a:sym typeface="Luckiest Guy"/>
              </a:rPr>
              <a:t>TIDEPOOLS</a:t>
            </a:r>
            <a:endParaRPr sz="6700">
              <a:solidFill>
                <a:srgbClr val="44969F"/>
              </a:solidFill>
              <a:latin typeface="Luckiest Guy"/>
              <a:ea typeface="Luckiest Guy"/>
              <a:cs typeface="Luckiest Guy"/>
              <a:sym typeface="Luckiest Guy"/>
            </a:endParaRPr>
          </a:p>
        </p:txBody>
      </p:sp>
      <p:pic>
        <p:nvPicPr>
          <p:cNvPr id="318" name="Google Shape;318;p47"/>
          <p:cNvPicPr preferRelativeResize="0"/>
          <p:nvPr/>
        </p:nvPicPr>
        <p:blipFill>
          <a:blip r:embed="rId6">
            <a:alphaModFix/>
          </a:blip>
          <a:stretch>
            <a:fillRect/>
          </a:stretch>
        </p:blipFill>
        <p:spPr>
          <a:xfrm>
            <a:off x="0" y="2488400"/>
            <a:ext cx="3982627" cy="2655101"/>
          </a:xfrm>
          <a:prstGeom prst="rect">
            <a:avLst/>
          </a:prstGeom>
          <a:noFill/>
          <a:ln w="38100" cap="flat" cmpd="sng">
            <a:solidFill>
              <a:srgbClr val="0097A7"/>
            </a:solidFill>
            <a:prstDash val="solid"/>
            <a:round/>
            <a:headEnd type="none" w="sm" len="sm"/>
            <a:tailEnd type="none" w="sm" len="sm"/>
          </a:ln>
        </p:spPr>
      </p:pic>
      <p:pic>
        <p:nvPicPr>
          <p:cNvPr id="319" name="Google Shape;319;p47"/>
          <p:cNvPicPr preferRelativeResize="0"/>
          <p:nvPr/>
        </p:nvPicPr>
        <p:blipFill>
          <a:blip r:embed="rId7">
            <a:alphaModFix/>
          </a:blip>
          <a:stretch>
            <a:fillRect/>
          </a:stretch>
        </p:blipFill>
        <p:spPr>
          <a:xfrm>
            <a:off x="6321150" y="3218925"/>
            <a:ext cx="2892125" cy="1924575"/>
          </a:xfrm>
          <a:prstGeom prst="rect">
            <a:avLst/>
          </a:prstGeom>
          <a:noFill/>
          <a:ln w="38100" cap="flat" cmpd="sng">
            <a:solidFill>
              <a:srgbClr val="0097A7"/>
            </a:solidFill>
            <a:prstDash val="solid"/>
            <a:round/>
            <a:headEnd type="none" w="sm" len="sm"/>
            <a:tailEnd type="none" w="sm" len="sm"/>
          </a:ln>
        </p:spPr>
      </p:pic>
      <p:pic>
        <p:nvPicPr>
          <p:cNvPr id="320" name="Google Shape;320;p47"/>
          <p:cNvPicPr preferRelativeResize="0"/>
          <p:nvPr/>
        </p:nvPicPr>
        <p:blipFill>
          <a:blip r:embed="rId8">
            <a:alphaModFix/>
          </a:blip>
          <a:stretch>
            <a:fillRect/>
          </a:stretch>
        </p:blipFill>
        <p:spPr>
          <a:xfrm>
            <a:off x="86600" y="190500"/>
            <a:ext cx="2441850" cy="2114250"/>
          </a:xfrm>
          <a:prstGeom prst="rect">
            <a:avLst/>
          </a:prstGeom>
          <a:noFill/>
          <a:ln w="38100" cap="flat" cmpd="sng">
            <a:solidFill>
              <a:srgbClr val="0097A7"/>
            </a:solidFill>
            <a:prstDash val="solid"/>
            <a:round/>
            <a:headEnd type="none" w="sm" len="sm"/>
            <a:tailEnd type="none" w="sm" len="sm"/>
          </a:ln>
        </p:spPr>
      </p:pic>
      <p:pic>
        <p:nvPicPr>
          <p:cNvPr id="321" name="Google Shape;321;p47"/>
          <p:cNvPicPr preferRelativeResize="0"/>
          <p:nvPr/>
        </p:nvPicPr>
        <p:blipFill>
          <a:blip r:embed="rId9">
            <a:alphaModFix/>
          </a:blip>
          <a:stretch>
            <a:fillRect/>
          </a:stretch>
        </p:blipFill>
        <p:spPr>
          <a:xfrm rot="-5400000">
            <a:off x="2604925" y="854400"/>
            <a:ext cx="1594850" cy="1305850"/>
          </a:xfrm>
          <a:prstGeom prst="rect">
            <a:avLst/>
          </a:prstGeom>
          <a:noFill/>
          <a:ln w="38100" cap="flat" cmpd="sng">
            <a:solidFill>
              <a:srgbClr val="0097A7"/>
            </a:solidFill>
            <a:prstDash val="solid"/>
            <a:round/>
            <a:headEnd type="none" w="sm" len="sm"/>
            <a:tailEnd type="none" w="sm" len="sm"/>
          </a:ln>
        </p:spPr>
      </p:pic>
      <p:sp>
        <p:nvSpPr>
          <p:cNvPr id="322" name="Google Shape;322;p47"/>
          <p:cNvSpPr txBox="1"/>
          <p:nvPr/>
        </p:nvSpPr>
        <p:spPr>
          <a:xfrm>
            <a:off x="4364200" y="1076875"/>
            <a:ext cx="38967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016267"/>
                </a:solidFill>
                <a:latin typeface="Montserrat"/>
                <a:ea typeface="Montserrat"/>
                <a:cs typeface="Montserrat"/>
                <a:sym typeface="Montserrat"/>
              </a:rPr>
              <a:t>Natural Bridges SP, Santa Cruz  </a:t>
            </a:r>
            <a:endParaRPr sz="1700">
              <a:solidFill>
                <a:srgbClr val="016267"/>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E1F00"/>
        </a:solidFill>
        <a:effectLst/>
      </p:bgPr>
    </p:bg>
    <p:spTree>
      <p:nvGrpSpPr>
        <p:cNvPr id="1" name="Shape 326"/>
        <p:cNvGrpSpPr/>
        <p:nvPr/>
      </p:nvGrpSpPr>
      <p:grpSpPr>
        <a:xfrm>
          <a:off x="0" y="0"/>
          <a:ext cx="0" cy="0"/>
          <a:chOff x="0" y="0"/>
          <a:chExt cx="0" cy="0"/>
        </a:xfrm>
      </p:grpSpPr>
      <p:sp>
        <p:nvSpPr>
          <p:cNvPr id="327" name="Google Shape;327;p48"/>
          <p:cNvSpPr txBox="1"/>
          <p:nvPr/>
        </p:nvSpPr>
        <p:spPr>
          <a:xfrm rot="781">
            <a:off x="6063928" y="4657027"/>
            <a:ext cx="1320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a:solidFill>
                  <a:srgbClr val="92D050"/>
                </a:solidFill>
                <a:latin typeface="Montserrat"/>
                <a:ea typeface="Montserrat"/>
                <a:cs typeface="Montserrat"/>
                <a:sym typeface="Montserrat"/>
              </a:rPr>
              <a:t>SPORTS!</a:t>
            </a:r>
            <a:endParaRPr sz="2000">
              <a:solidFill>
                <a:srgbClr val="92D050"/>
              </a:solidFill>
              <a:latin typeface="Montserrat"/>
              <a:ea typeface="Montserrat"/>
              <a:cs typeface="Montserrat"/>
              <a:sym typeface="Montserrat"/>
            </a:endParaRPr>
          </a:p>
        </p:txBody>
      </p:sp>
      <p:pic>
        <p:nvPicPr>
          <p:cNvPr id="328" name="Google Shape;328;p48" descr="100_1383"/>
          <p:cNvPicPr preferRelativeResize="0"/>
          <p:nvPr/>
        </p:nvPicPr>
        <p:blipFill rotWithShape="1">
          <a:blip r:embed="rId3">
            <a:alphaModFix/>
          </a:blip>
          <a:srcRect/>
          <a:stretch/>
        </p:blipFill>
        <p:spPr>
          <a:xfrm>
            <a:off x="635230" y="1842225"/>
            <a:ext cx="2957499" cy="2300300"/>
          </a:xfrm>
          <a:prstGeom prst="rect">
            <a:avLst/>
          </a:prstGeom>
          <a:noFill/>
          <a:ln>
            <a:noFill/>
          </a:ln>
        </p:spPr>
      </p:pic>
      <p:sp>
        <p:nvSpPr>
          <p:cNvPr id="329" name="Google Shape;329;p48"/>
          <p:cNvSpPr txBox="1"/>
          <p:nvPr/>
        </p:nvSpPr>
        <p:spPr>
          <a:xfrm>
            <a:off x="1216450" y="4513000"/>
            <a:ext cx="14253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a:solidFill>
                  <a:srgbClr val="92D050"/>
                </a:solidFill>
                <a:latin typeface="Montserrat"/>
                <a:ea typeface="Montserrat"/>
                <a:cs typeface="Montserrat"/>
                <a:sym typeface="Montserrat"/>
              </a:rPr>
              <a:t>SNACKS!</a:t>
            </a:r>
            <a:endParaRPr sz="2000">
              <a:latin typeface="Montserrat"/>
              <a:ea typeface="Montserrat"/>
              <a:cs typeface="Montserrat"/>
              <a:sym typeface="Montserrat"/>
            </a:endParaRPr>
          </a:p>
        </p:txBody>
      </p:sp>
      <p:sp>
        <p:nvSpPr>
          <p:cNvPr id="330" name="Google Shape;330;p48"/>
          <p:cNvSpPr txBox="1"/>
          <p:nvPr/>
        </p:nvSpPr>
        <p:spPr>
          <a:xfrm rot="32699">
            <a:off x="318687" y="129778"/>
            <a:ext cx="3879475" cy="16006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4800" b="1">
                <a:solidFill>
                  <a:srgbClr val="92D050"/>
                </a:solidFill>
                <a:latin typeface="Montserrat"/>
                <a:ea typeface="Montserrat"/>
                <a:cs typeface="Montserrat"/>
                <a:sym typeface="Montserrat"/>
              </a:rPr>
              <a:t>Recreation </a:t>
            </a:r>
            <a:endParaRPr sz="4800" b="1">
              <a:latin typeface="Montserrat"/>
              <a:ea typeface="Montserrat"/>
              <a:cs typeface="Montserrat"/>
              <a:sym typeface="Montserrat"/>
            </a:endParaRPr>
          </a:p>
          <a:p>
            <a:pPr marL="0" marR="0" lvl="0" indent="0" algn="ctr" rtl="0">
              <a:spcBef>
                <a:spcPts val="0"/>
              </a:spcBef>
              <a:spcAft>
                <a:spcPts val="0"/>
              </a:spcAft>
              <a:buNone/>
            </a:pPr>
            <a:r>
              <a:rPr lang="en" sz="4800" b="1">
                <a:solidFill>
                  <a:srgbClr val="92D050"/>
                </a:solidFill>
                <a:latin typeface="Montserrat"/>
                <a:ea typeface="Montserrat"/>
                <a:cs typeface="Montserrat"/>
                <a:sym typeface="Montserrat"/>
              </a:rPr>
              <a:t>Time!</a:t>
            </a:r>
            <a:endParaRPr sz="4800" b="1">
              <a:latin typeface="Montserrat"/>
              <a:ea typeface="Montserrat"/>
              <a:cs typeface="Montserrat"/>
              <a:sym typeface="Montserrat"/>
            </a:endParaRPr>
          </a:p>
        </p:txBody>
      </p:sp>
      <p:pic>
        <p:nvPicPr>
          <p:cNvPr id="331" name="Google Shape;331;p48"/>
          <p:cNvPicPr preferRelativeResize="0"/>
          <p:nvPr/>
        </p:nvPicPr>
        <p:blipFill rotWithShape="1">
          <a:blip r:embed="rId4">
            <a:alphaModFix/>
          </a:blip>
          <a:srcRect/>
          <a:stretch/>
        </p:blipFill>
        <p:spPr>
          <a:xfrm>
            <a:off x="4346575" y="2451000"/>
            <a:ext cx="4318976" cy="2061999"/>
          </a:xfrm>
          <a:prstGeom prst="rect">
            <a:avLst/>
          </a:prstGeom>
          <a:noFill/>
          <a:ln>
            <a:noFill/>
          </a:ln>
        </p:spPr>
      </p:pic>
      <p:pic>
        <p:nvPicPr>
          <p:cNvPr id="332" name="Google Shape;332;p48"/>
          <p:cNvPicPr preferRelativeResize="0"/>
          <p:nvPr/>
        </p:nvPicPr>
        <p:blipFill rotWithShape="1">
          <a:blip r:embed="rId5">
            <a:alphaModFix/>
          </a:blip>
          <a:srcRect/>
          <a:stretch/>
        </p:blipFill>
        <p:spPr>
          <a:xfrm>
            <a:off x="4346575" y="125225"/>
            <a:ext cx="4401724" cy="2181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36"/>
        <p:cNvGrpSpPr/>
        <p:nvPr/>
      </p:nvGrpSpPr>
      <p:grpSpPr>
        <a:xfrm>
          <a:off x="0" y="0"/>
          <a:ext cx="0" cy="0"/>
          <a:chOff x="0" y="0"/>
          <a:chExt cx="0" cy="0"/>
        </a:xfrm>
      </p:grpSpPr>
      <p:pic>
        <p:nvPicPr>
          <p:cNvPr id="337" name="Google Shape;337;p49" descr="100_1412"/>
          <p:cNvPicPr preferRelativeResize="0"/>
          <p:nvPr/>
        </p:nvPicPr>
        <p:blipFill rotWithShape="1">
          <a:blip r:embed="rId3">
            <a:alphaModFix/>
          </a:blip>
          <a:srcRect/>
          <a:stretch/>
        </p:blipFill>
        <p:spPr>
          <a:xfrm>
            <a:off x="371475" y="285752"/>
            <a:ext cx="6652825" cy="4514849"/>
          </a:xfrm>
          <a:prstGeom prst="rect">
            <a:avLst/>
          </a:prstGeom>
          <a:noFill/>
          <a:ln>
            <a:noFill/>
          </a:ln>
        </p:spPr>
      </p:pic>
      <p:sp>
        <p:nvSpPr>
          <p:cNvPr id="338" name="Google Shape;338;p49"/>
          <p:cNvSpPr txBox="1"/>
          <p:nvPr/>
        </p:nvSpPr>
        <p:spPr>
          <a:xfrm rot="5400000">
            <a:off x="6132900" y="2117700"/>
            <a:ext cx="4807500" cy="90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5300">
                <a:solidFill>
                  <a:srgbClr val="44969F"/>
                </a:solidFill>
                <a:latin typeface="Luckiest Guy"/>
                <a:ea typeface="Luckiest Guy"/>
                <a:cs typeface="Luckiest Guy"/>
                <a:sym typeface="Luckiest Guy"/>
              </a:rPr>
              <a:t>Teacher Time!</a:t>
            </a:r>
            <a:endParaRPr sz="5300">
              <a:latin typeface="Luckiest Guy"/>
              <a:ea typeface="Luckiest Guy"/>
              <a:cs typeface="Luckiest Guy"/>
              <a:sym typeface="Luckiest Gu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2"/>
        <p:cNvGrpSpPr/>
        <p:nvPr/>
      </p:nvGrpSpPr>
      <p:grpSpPr>
        <a:xfrm>
          <a:off x="0" y="0"/>
          <a:ext cx="0" cy="0"/>
          <a:chOff x="0" y="0"/>
          <a:chExt cx="0" cy="0"/>
        </a:xfrm>
      </p:grpSpPr>
      <p:pic>
        <p:nvPicPr>
          <p:cNvPr id="343" name="Google Shape;343;p50" descr="100_1455"/>
          <p:cNvPicPr preferRelativeResize="0"/>
          <p:nvPr/>
        </p:nvPicPr>
        <p:blipFill rotWithShape="1">
          <a:blip r:embed="rId3">
            <a:alphaModFix/>
          </a:blip>
          <a:srcRect/>
          <a:stretch/>
        </p:blipFill>
        <p:spPr>
          <a:xfrm>
            <a:off x="230119" y="2014200"/>
            <a:ext cx="3864081" cy="2768126"/>
          </a:xfrm>
          <a:prstGeom prst="rect">
            <a:avLst/>
          </a:prstGeom>
          <a:noFill/>
          <a:ln w="38100" cap="flat" cmpd="sng">
            <a:solidFill>
              <a:srgbClr val="FFFF00"/>
            </a:solidFill>
            <a:prstDash val="solid"/>
            <a:round/>
            <a:headEnd type="none" w="sm" len="sm"/>
            <a:tailEnd type="none" w="sm" len="sm"/>
          </a:ln>
        </p:spPr>
      </p:pic>
      <p:pic>
        <p:nvPicPr>
          <p:cNvPr id="344" name="Google Shape;344;p50" descr="100_1460"/>
          <p:cNvPicPr preferRelativeResize="0"/>
          <p:nvPr/>
        </p:nvPicPr>
        <p:blipFill rotWithShape="1">
          <a:blip r:embed="rId4">
            <a:alphaModFix/>
          </a:blip>
          <a:srcRect/>
          <a:stretch/>
        </p:blipFill>
        <p:spPr>
          <a:xfrm>
            <a:off x="4419600" y="2308000"/>
            <a:ext cx="3864074" cy="2571751"/>
          </a:xfrm>
          <a:prstGeom prst="rect">
            <a:avLst/>
          </a:prstGeom>
          <a:noFill/>
          <a:ln w="38100" cap="flat" cmpd="sng">
            <a:solidFill>
              <a:srgbClr val="FFFF00"/>
            </a:solidFill>
            <a:prstDash val="solid"/>
            <a:round/>
            <a:headEnd type="none" w="sm" len="sm"/>
            <a:tailEnd type="none" w="sm" len="sm"/>
          </a:ln>
        </p:spPr>
      </p:pic>
      <p:sp>
        <p:nvSpPr>
          <p:cNvPr id="345" name="Google Shape;345;p50"/>
          <p:cNvSpPr txBox="1"/>
          <p:nvPr/>
        </p:nvSpPr>
        <p:spPr>
          <a:xfrm>
            <a:off x="304800" y="228600"/>
            <a:ext cx="5169900" cy="1785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5500">
                <a:solidFill>
                  <a:srgbClr val="F1C232"/>
                </a:solidFill>
                <a:latin typeface="Montserrat"/>
                <a:ea typeface="Montserrat"/>
                <a:cs typeface="Montserrat"/>
                <a:sym typeface="Montserrat"/>
              </a:rPr>
              <a:t>★Evening Activities★</a:t>
            </a:r>
            <a:endParaRPr sz="5500">
              <a:solidFill>
                <a:srgbClr val="F1C232"/>
              </a:solidFill>
              <a:latin typeface="Montserrat"/>
              <a:ea typeface="Montserrat"/>
              <a:cs typeface="Montserrat"/>
              <a:sym typeface="Montserrat"/>
            </a:endParaRPr>
          </a:p>
        </p:txBody>
      </p:sp>
      <p:pic>
        <p:nvPicPr>
          <p:cNvPr id="346" name="Google Shape;346;p50" descr="IMG_9126.jpeg"/>
          <p:cNvPicPr preferRelativeResize="0"/>
          <p:nvPr/>
        </p:nvPicPr>
        <p:blipFill rotWithShape="1">
          <a:blip r:embed="rId5">
            <a:alphaModFix/>
          </a:blip>
          <a:srcRect l="8775" b="9090"/>
          <a:stretch/>
        </p:blipFill>
        <p:spPr>
          <a:xfrm rot="10800000" flipH="1">
            <a:off x="6090763" y="140124"/>
            <a:ext cx="2625899" cy="1962575"/>
          </a:xfrm>
          <a:prstGeom prst="rect">
            <a:avLst/>
          </a:prstGeom>
          <a:noFill/>
          <a:ln w="38100" cap="flat" cmpd="sng">
            <a:solidFill>
              <a:srgbClr val="FFFF00"/>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3E1F00"/>
            </a:gs>
            <a:gs pos="100000">
              <a:schemeClr val="dk2"/>
            </a:gs>
          </a:gsLst>
          <a:lin ang="5400012" scaled="0"/>
        </a:gradFill>
        <a:effectLst/>
      </p:bgPr>
    </p:bg>
    <p:spTree>
      <p:nvGrpSpPr>
        <p:cNvPr id="1" name="Shape 350"/>
        <p:cNvGrpSpPr/>
        <p:nvPr/>
      </p:nvGrpSpPr>
      <p:grpSpPr>
        <a:xfrm>
          <a:off x="0" y="0"/>
          <a:ext cx="0" cy="0"/>
          <a:chOff x="0" y="0"/>
          <a:chExt cx="0" cy="0"/>
        </a:xfrm>
      </p:grpSpPr>
      <p:pic>
        <p:nvPicPr>
          <p:cNvPr id="351" name="Google Shape;351;p51" descr="DSC_0427.JPG"/>
          <p:cNvPicPr preferRelativeResize="0"/>
          <p:nvPr/>
        </p:nvPicPr>
        <p:blipFill rotWithShape="1">
          <a:blip r:embed="rId3">
            <a:alphaModFix/>
          </a:blip>
          <a:srcRect/>
          <a:stretch/>
        </p:blipFill>
        <p:spPr>
          <a:xfrm>
            <a:off x="0" y="0"/>
            <a:ext cx="9144001" cy="5143500"/>
          </a:xfrm>
          <a:prstGeom prst="rect">
            <a:avLst/>
          </a:prstGeom>
          <a:noFill/>
          <a:ln>
            <a:noFill/>
          </a:ln>
        </p:spPr>
      </p:pic>
      <p:sp>
        <p:nvSpPr>
          <p:cNvPr id="352" name="Google Shape;352;p51"/>
          <p:cNvSpPr txBox="1"/>
          <p:nvPr/>
        </p:nvSpPr>
        <p:spPr>
          <a:xfrm>
            <a:off x="0" y="228600"/>
            <a:ext cx="51048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4800">
                <a:solidFill>
                  <a:srgbClr val="FFC000"/>
                </a:solidFill>
                <a:latin typeface="Pacifico"/>
                <a:ea typeface="Pacifico"/>
                <a:cs typeface="Pacifico"/>
                <a:sym typeface="Pacifico"/>
              </a:rPr>
              <a:t>Campfire!</a:t>
            </a:r>
            <a:endParaRPr sz="4800">
              <a:latin typeface="Pacifico"/>
              <a:ea typeface="Pacifico"/>
              <a:cs typeface="Pacifico"/>
              <a:sym typeface="Pacific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6"/>
        <p:cNvGrpSpPr/>
        <p:nvPr/>
      </p:nvGrpSpPr>
      <p:grpSpPr>
        <a:xfrm>
          <a:off x="0" y="0"/>
          <a:ext cx="0" cy="0"/>
          <a:chOff x="0" y="0"/>
          <a:chExt cx="0" cy="0"/>
        </a:xfrm>
      </p:grpSpPr>
      <p:pic>
        <p:nvPicPr>
          <p:cNvPr id="357" name="Google Shape;357;p52" descr="100_1439"/>
          <p:cNvPicPr preferRelativeResize="0"/>
          <p:nvPr/>
        </p:nvPicPr>
        <p:blipFill rotWithShape="1">
          <a:blip r:embed="rId3">
            <a:alphaModFix/>
          </a:blip>
          <a:srcRect/>
          <a:stretch/>
        </p:blipFill>
        <p:spPr>
          <a:xfrm>
            <a:off x="92250" y="1355075"/>
            <a:ext cx="5051253" cy="3788425"/>
          </a:xfrm>
          <a:prstGeom prst="rect">
            <a:avLst/>
          </a:prstGeom>
          <a:noFill/>
          <a:ln>
            <a:noFill/>
          </a:ln>
        </p:spPr>
      </p:pic>
      <p:sp>
        <p:nvSpPr>
          <p:cNvPr id="358" name="Google Shape;358;p52"/>
          <p:cNvSpPr txBox="1"/>
          <p:nvPr/>
        </p:nvSpPr>
        <p:spPr>
          <a:xfrm>
            <a:off x="457200" y="342900"/>
            <a:ext cx="61281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4800">
                <a:solidFill>
                  <a:srgbClr val="92D050"/>
                </a:solidFill>
                <a:latin typeface="Montserrat"/>
                <a:ea typeface="Montserrat"/>
                <a:cs typeface="Montserrat"/>
                <a:sym typeface="Montserrat"/>
              </a:rPr>
              <a:t>Lights Out at 9:30</a:t>
            </a:r>
            <a:endParaRPr sz="4800">
              <a:latin typeface="Montserrat"/>
              <a:ea typeface="Montserrat"/>
              <a:cs typeface="Montserrat"/>
              <a:sym typeface="Montserrat"/>
            </a:endParaRPr>
          </a:p>
        </p:txBody>
      </p:sp>
      <p:sp>
        <p:nvSpPr>
          <p:cNvPr id="359" name="Google Shape;359;p52"/>
          <p:cNvSpPr txBox="1"/>
          <p:nvPr/>
        </p:nvSpPr>
        <p:spPr>
          <a:xfrm>
            <a:off x="4216375" y="4184350"/>
            <a:ext cx="50514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4800">
                <a:solidFill>
                  <a:srgbClr val="92D050"/>
                </a:solidFill>
                <a:latin typeface="Montserrat"/>
                <a:ea typeface="Montserrat"/>
                <a:cs typeface="Montserrat"/>
                <a:sym typeface="Montserrat"/>
              </a:rPr>
              <a:t>Sweet Dreams!</a:t>
            </a:r>
            <a:endParaRPr sz="4800">
              <a:latin typeface="Montserrat"/>
              <a:ea typeface="Montserrat"/>
              <a:cs typeface="Montserrat"/>
              <a:sym typeface="Montserrat"/>
            </a:endParaRPr>
          </a:p>
        </p:txBody>
      </p:sp>
      <p:sp>
        <p:nvSpPr>
          <p:cNvPr id="360" name="Google Shape;360;p52"/>
          <p:cNvSpPr txBox="1"/>
          <p:nvPr/>
        </p:nvSpPr>
        <p:spPr>
          <a:xfrm rot="422930">
            <a:off x="6545245" y="515119"/>
            <a:ext cx="1315241" cy="217026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r>
              <a:rPr lang="en" sz="11500">
                <a:solidFill>
                  <a:srgbClr val="00FFFF"/>
                </a:solidFill>
                <a:latin typeface="Luckiest Guy"/>
                <a:ea typeface="Luckiest Guy"/>
                <a:cs typeface="Luckiest Guy"/>
                <a:sym typeface="Luckiest Guy"/>
              </a:rPr>
              <a:t>Z</a:t>
            </a:r>
            <a:endParaRPr sz="11500">
              <a:solidFill>
                <a:srgbClr val="00FFFF"/>
              </a:solidFill>
              <a:latin typeface="Luckiest Guy"/>
              <a:ea typeface="Luckiest Guy"/>
              <a:cs typeface="Luckiest Guy"/>
              <a:sym typeface="Luckiest Guy"/>
            </a:endParaRPr>
          </a:p>
        </p:txBody>
      </p:sp>
      <p:sp>
        <p:nvSpPr>
          <p:cNvPr id="361" name="Google Shape;361;p52"/>
          <p:cNvSpPr txBox="1"/>
          <p:nvPr/>
        </p:nvSpPr>
        <p:spPr>
          <a:xfrm rot="-429136">
            <a:off x="5661253" y="1230058"/>
            <a:ext cx="1016812" cy="181639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600">
                <a:solidFill>
                  <a:srgbClr val="00FFFF"/>
                </a:solidFill>
                <a:latin typeface="Luckiest Guy"/>
                <a:ea typeface="Luckiest Guy"/>
                <a:cs typeface="Luckiest Guy"/>
                <a:sym typeface="Luckiest Guy"/>
              </a:rPr>
              <a:t>Z</a:t>
            </a:r>
            <a:endParaRPr sz="500"/>
          </a:p>
        </p:txBody>
      </p:sp>
      <p:sp>
        <p:nvSpPr>
          <p:cNvPr id="362" name="Google Shape;362;p52"/>
          <p:cNvSpPr txBox="1"/>
          <p:nvPr/>
        </p:nvSpPr>
        <p:spPr>
          <a:xfrm rot="-1366836">
            <a:off x="4990214" y="1748322"/>
            <a:ext cx="880157" cy="16468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500">
                <a:solidFill>
                  <a:srgbClr val="00FFFF"/>
                </a:solidFill>
                <a:latin typeface="Luckiest Guy"/>
                <a:ea typeface="Luckiest Guy"/>
                <a:cs typeface="Luckiest Guy"/>
                <a:sym typeface="Luckiest Guy"/>
              </a:rPr>
              <a:t>Z</a:t>
            </a:r>
            <a:endParaRPr sz="300"/>
          </a:p>
        </p:txBody>
      </p:sp>
      <p:sp>
        <p:nvSpPr>
          <p:cNvPr id="363" name="Google Shape;363;p52"/>
          <p:cNvSpPr txBox="1"/>
          <p:nvPr/>
        </p:nvSpPr>
        <p:spPr>
          <a:xfrm rot="-640230">
            <a:off x="4341546" y="1863660"/>
            <a:ext cx="685351" cy="1416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0">
                <a:solidFill>
                  <a:srgbClr val="00FFFF"/>
                </a:solidFill>
                <a:latin typeface="Luckiest Guy"/>
                <a:ea typeface="Luckiest Guy"/>
                <a:cs typeface="Luckiest Guy"/>
                <a:sym typeface="Luckiest Guy"/>
              </a:rPr>
              <a:t>Z</a:t>
            </a:r>
            <a:endParaRPr sz="80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367"/>
        <p:cNvGrpSpPr/>
        <p:nvPr/>
      </p:nvGrpSpPr>
      <p:grpSpPr>
        <a:xfrm>
          <a:off x="0" y="0"/>
          <a:ext cx="0" cy="0"/>
          <a:chOff x="0" y="0"/>
          <a:chExt cx="0" cy="0"/>
        </a:xfrm>
      </p:grpSpPr>
      <p:pic>
        <p:nvPicPr>
          <p:cNvPr id="368" name="Google Shape;368;p53" descr="DSC_0268.JPG"/>
          <p:cNvPicPr preferRelativeResize="0"/>
          <p:nvPr/>
        </p:nvPicPr>
        <p:blipFill rotWithShape="1">
          <a:blip r:embed="rId3">
            <a:alphaModFix/>
          </a:blip>
          <a:srcRect/>
          <a:stretch/>
        </p:blipFill>
        <p:spPr>
          <a:xfrm>
            <a:off x="865463" y="1928525"/>
            <a:ext cx="3544425" cy="3127675"/>
          </a:xfrm>
          <a:prstGeom prst="rect">
            <a:avLst/>
          </a:prstGeom>
          <a:noFill/>
          <a:ln>
            <a:noFill/>
          </a:ln>
        </p:spPr>
      </p:pic>
      <p:pic>
        <p:nvPicPr>
          <p:cNvPr id="369" name="Google Shape;369;p53" descr="ENH pictures 035"/>
          <p:cNvPicPr preferRelativeResize="0"/>
          <p:nvPr/>
        </p:nvPicPr>
        <p:blipFill rotWithShape="1">
          <a:blip r:embed="rId4">
            <a:alphaModFix/>
          </a:blip>
          <a:srcRect/>
          <a:stretch/>
        </p:blipFill>
        <p:spPr>
          <a:xfrm>
            <a:off x="5192925" y="0"/>
            <a:ext cx="3965550" cy="5056198"/>
          </a:xfrm>
          <a:prstGeom prst="rect">
            <a:avLst/>
          </a:prstGeom>
          <a:noFill/>
          <a:ln>
            <a:noFill/>
          </a:ln>
        </p:spPr>
      </p:pic>
      <p:sp>
        <p:nvSpPr>
          <p:cNvPr id="370" name="Google Shape;370;p53"/>
          <p:cNvSpPr txBox="1"/>
          <p:nvPr/>
        </p:nvSpPr>
        <p:spPr>
          <a:xfrm>
            <a:off x="82425" y="358625"/>
            <a:ext cx="51105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4800">
                <a:solidFill>
                  <a:srgbClr val="016267"/>
                </a:solidFill>
                <a:latin typeface="Montserrat"/>
                <a:ea typeface="Montserrat"/>
                <a:cs typeface="Montserrat"/>
                <a:sym typeface="Montserrat"/>
              </a:rPr>
              <a:t>Graduate from</a:t>
            </a:r>
            <a:endParaRPr>
              <a:latin typeface="Montserrat"/>
              <a:ea typeface="Montserrat"/>
              <a:cs typeface="Montserrat"/>
              <a:sym typeface="Montserrat"/>
            </a:endParaRPr>
          </a:p>
          <a:p>
            <a:pPr marL="0" marR="0" lvl="0" indent="0" algn="ctr" rtl="0">
              <a:spcBef>
                <a:spcPts val="0"/>
              </a:spcBef>
              <a:spcAft>
                <a:spcPts val="0"/>
              </a:spcAft>
              <a:buNone/>
            </a:pPr>
            <a:r>
              <a:rPr lang="en" sz="4800">
                <a:solidFill>
                  <a:srgbClr val="016267"/>
                </a:solidFill>
                <a:latin typeface="Montserrat"/>
                <a:ea typeface="Montserrat"/>
                <a:cs typeface="Montserrat"/>
                <a:sym typeface="Montserrat"/>
              </a:rPr>
              <a:t>Outdoor Schoo</a:t>
            </a:r>
            <a:r>
              <a:rPr lang="en" sz="4800">
                <a:solidFill>
                  <a:srgbClr val="016267"/>
                </a:solidFill>
                <a:latin typeface="Arial"/>
                <a:ea typeface="Arial"/>
                <a:cs typeface="Arial"/>
                <a:sym typeface="Arial"/>
              </a:rPr>
              <a:t>l</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50"/>
        <p:cNvGrpSpPr/>
        <p:nvPr/>
      </p:nvGrpSpPr>
      <p:grpSpPr>
        <a:xfrm>
          <a:off x="0" y="0"/>
          <a:ext cx="0" cy="0"/>
          <a:chOff x="0" y="0"/>
          <a:chExt cx="0" cy="0"/>
        </a:xfrm>
      </p:grpSpPr>
      <p:pic>
        <p:nvPicPr>
          <p:cNvPr id="151" name="Google Shape;151;p27" descr="http://debenhams.scene7.com/is/image/Debenhams/5019244367010?$V7PdpLarge$"/>
          <p:cNvPicPr preferRelativeResize="0"/>
          <p:nvPr/>
        </p:nvPicPr>
        <p:blipFill rotWithShape="1">
          <a:blip r:embed="rId3">
            <a:alphaModFix/>
          </a:blip>
          <a:srcRect l="18327" r="18861"/>
          <a:stretch/>
        </p:blipFill>
        <p:spPr>
          <a:xfrm>
            <a:off x="193800" y="107375"/>
            <a:ext cx="1100450" cy="1751925"/>
          </a:xfrm>
          <a:prstGeom prst="rect">
            <a:avLst/>
          </a:prstGeom>
          <a:noFill/>
          <a:ln w="76200" cap="flat" cmpd="sng">
            <a:solidFill>
              <a:srgbClr val="CC0000"/>
            </a:solidFill>
            <a:prstDash val="solid"/>
            <a:round/>
            <a:headEnd type="none" w="sm" len="sm"/>
            <a:tailEnd type="none" w="sm" len="sm"/>
          </a:ln>
        </p:spPr>
      </p:pic>
      <p:pic>
        <p:nvPicPr>
          <p:cNvPr id="152" name="Google Shape;152;p27" descr="https://i5.walmartimages.com/asr/ac2e54d8-c5e5-4a3f-8cea-9ded4b7b063d_1.b0b7add3cde88f868f3233e396ae3670.jpeg"/>
          <p:cNvPicPr preferRelativeResize="0"/>
          <p:nvPr/>
        </p:nvPicPr>
        <p:blipFill rotWithShape="1">
          <a:blip r:embed="rId4">
            <a:alphaModFix/>
          </a:blip>
          <a:srcRect/>
          <a:stretch/>
        </p:blipFill>
        <p:spPr>
          <a:xfrm>
            <a:off x="1154900" y="2190800"/>
            <a:ext cx="1435900" cy="1435900"/>
          </a:xfrm>
          <a:prstGeom prst="rect">
            <a:avLst/>
          </a:prstGeom>
          <a:noFill/>
          <a:ln w="76200" cap="flat" cmpd="sng">
            <a:solidFill>
              <a:srgbClr val="E69138"/>
            </a:solidFill>
            <a:prstDash val="solid"/>
            <a:round/>
            <a:headEnd type="none" w="sm" len="sm"/>
            <a:tailEnd type="none" w="sm" len="sm"/>
          </a:ln>
        </p:spPr>
      </p:pic>
      <p:pic>
        <p:nvPicPr>
          <p:cNvPr id="153" name="Google Shape;153;p27" descr="http://www.homedepot.com/catalog/productImages/1000/83/83c4b0d8-20ef-4c1c-9a9e-5798927c019b_1000.jpg"/>
          <p:cNvPicPr preferRelativeResize="0"/>
          <p:nvPr/>
        </p:nvPicPr>
        <p:blipFill rotWithShape="1">
          <a:blip r:embed="rId5">
            <a:alphaModFix/>
          </a:blip>
          <a:srcRect/>
          <a:stretch/>
        </p:blipFill>
        <p:spPr>
          <a:xfrm>
            <a:off x="3155400" y="350575"/>
            <a:ext cx="2833200" cy="3055250"/>
          </a:xfrm>
          <a:prstGeom prst="rect">
            <a:avLst/>
          </a:prstGeom>
          <a:noFill/>
          <a:ln w="76200" cap="flat" cmpd="sng">
            <a:solidFill>
              <a:srgbClr val="F1C232"/>
            </a:solidFill>
            <a:prstDash val="solid"/>
            <a:round/>
            <a:headEnd type="none" w="sm" len="sm"/>
            <a:tailEnd type="none" w="sm" len="sm"/>
          </a:ln>
        </p:spPr>
      </p:pic>
      <p:sp>
        <p:nvSpPr>
          <p:cNvPr id="154" name="Google Shape;154;p27"/>
          <p:cNvSpPr txBox="1"/>
          <p:nvPr/>
        </p:nvSpPr>
        <p:spPr>
          <a:xfrm>
            <a:off x="193788" y="2357713"/>
            <a:ext cx="7413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3200" i="0" u="none" strike="noStrike" cap="none">
                <a:solidFill>
                  <a:schemeClr val="dk1"/>
                </a:solidFill>
                <a:latin typeface="Luckiest Guy"/>
                <a:ea typeface="Luckiest Guy"/>
                <a:cs typeface="Luckiest Guy"/>
                <a:sym typeface="Luckiest Guy"/>
              </a:rPr>
              <a:t>or</a:t>
            </a:r>
            <a:endParaRPr>
              <a:latin typeface="Luckiest Guy"/>
              <a:ea typeface="Luckiest Guy"/>
              <a:cs typeface="Luckiest Guy"/>
              <a:sym typeface="Luckiest Guy"/>
            </a:endParaRPr>
          </a:p>
        </p:txBody>
      </p:sp>
      <p:sp>
        <p:nvSpPr>
          <p:cNvPr id="155" name="Google Shape;155;p27"/>
          <p:cNvSpPr txBox="1"/>
          <p:nvPr/>
        </p:nvSpPr>
        <p:spPr>
          <a:xfrm>
            <a:off x="86900" y="3958200"/>
            <a:ext cx="2590800" cy="1185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700">
                <a:solidFill>
                  <a:schemeClr val="dk1"/>
                </a:solidFill>
                <a:latin typeface="Luckiest Guy"/>
                <a:ea typeface="Luckiest Guy"/>
                <a:cs typeface="Luckiest Guy"/>
                <a:sym typeface="Luckiest Guy"/>
              </a:rPr>
              <a:t>To pack your </a:t>
            </a:r>
            <a:r>
              <a:rPr lang="en" sz="4400">
                <a:solidFill>
                  <a:schemeClr val="dk1"/>
                </a:solidFill>
                <a:latin typeface="Luckiest Guy"/>
                <a:ea typeface="Luckiest Guy"/>
                <a:cs typeface="Luckiest Guy"/>
                <a:sym typeface="Luckiest Guy"/>
              </a:rPr>
              <a:t>Clothes</a:t>
            </a:r>
            <a:endParaRPr>
              <a:latin typeface="Luckiest Guy"/>
              <a:ea typeface="Luckiest Guy"/>
              <a:cs typeface="Luckiest Guy"/>
              <a:sym typeface="Luckiest Guy"/>
            </a:endParaRPr>
          </a:p>
        </p:txBody>
      </p:sp>
      <p:sp>
        <p:nvSpPr>
          <p:cNvPr id="156" name="Google Shape;156;p27"/>
          <p:cNvSpPr txBox="1"/>
          <p:nvPr/>
        </p:nvSpPr>
        <p:spPr>
          <a:xfrm>
            <a:off x="5851176" y="3989100"/>
            <a:ext cx="3148500" cy="1123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a:solidFill>
                  <a:schemeClr val="dk1"/>
                </a:solidFill>
                <a:latin typeface="Luckiest Guy"/>
                <a:ea typeface="Luckiest Guy"/>
                <a:cs typeface="Luckiest Guy"/>
                <a:sym typeface="Luckiest Guy"/>
              </a:rPr>
              <a:t>For taking on your </a:t>
            </a:r>
            <a:endParaRPr sz="2500">
              <a:solidFill>
                <a:schemeClr val="dk1"/>
              </a:solidFill>
              <a:latin typeface="Luckiest Guy"/>
              <a:ea typeface="Luckiest Guy"/>
              <a:cs typeface="Luckiest Guy"/>
              <a:sym typeface="Luckiest Guy"/>
            </a:endParaRPr>
          </a:p>
          <a:p>
            <a:pPr marL="0" marR="0" lvl="0" indent="0" algn="ctr" rtl="0">
              <a:spcBef>
                <a:spcPts val="0"/>
              </a:spcBef>
              <a:spcAft>
                <a:spcPts val="0"/>
              </a:spcAft>
              <a:buNone/>
            </a:pPr>
            <a:r>
              <a:rPr lang="en" sz="4200">
                <a:solidFill>
                  <a:schemeClr val="dk1"/>
                </a:solidFill>
                <a:latin typeface="Luckiest Guy"/>
                <a:ea typeface="Luckiest Guy"/>
                <a:cs typeface="Luckiest Guy"/>
                <a:sym typeface="Luckiest Guy"/>
              </a:rPr>
              <a:t>Day Hike</a:t>
            </a:r>
            <a:endParaRPr sz="4200">
              <a:latin typeface="Luckiest Guy"/>
              <a:ea typeface="Luckiest Guy"/>
              <a:cs typeface="Luckiest Guy"/>
              <a:sym typeface="Luckiest Guy"/>
            </a:endParaRPr>
          </a:p>
        </p:txBody>
      </p:sp>
      <p:sp>
        <p:nvSpPr>
          <p:cNvPr id="157" name="Google Shape;157;p27"/>
          <p:cNvSpPr txBox="1"/>
          <p:nvPr/>
        </p:nvSpPr>
        <p:spPr>
          <a:xfrm>
            <a:off x="2919275" y="3626700"/>
            <a:ext cx="2931900" cy="1616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a:solidFill>
                  <a:schemeClr val="dk1"/>
                </a:solidFill>
                <a:latin typeface="Luckiest Guy"/>
                <a:ea typeface="Luckiest Guy"/>
                <a:cs typeface="Luckiest Guy"/>
                <a:sym typeface="Luckiest Guy"/>
              </a:rPr>
              <a:t>To pack your </a:t>
            </a:r>
            <a:r>
              <a:rPr lang="en" sz="3700">
                <a:solidFill>
                  <a:schemeClr val="dk1"/>
                </a:solidFill>
                <a:latin typeface="Luckiest Guy"/>
                <a:ea typeface="Luckiest Guy"/>
                <a:cs typeface="Luckiest Guy"/>
                <a:sym typeface="Luckiest Guy"/>
              </a:rPr>
              <a:t>Sleeping Gear</a:t>
            </a:r>
            <a:endParaRPr sz="3700">
              <a:latin typeface="Luckiest Guy"/>
              <a:ea typeface="Luckiest Guy"/>
              <a:cs typeface="Luckiest Guy"/>
              <a:sym typeface="Luckiest Guy"/>
            </a:endParaRPr>
          </a:p>
        </p:txBody>
      </p:sp>
      <p:pic>
        <p:nvPicPr>
          <p:cNvPr id="158" name="Google Shape;158;p27" descr="https://images-na.ssl-images-amazon.com/images/I/41qDQPWPgVL._AC_SR201,266_.jpg"/>
          <p:cNvPicPr preferRelativeResize="0"/>
          <p:nvPr/>
        </p:nvPicPr>
        <p:blipFill rotWithShape="1">
          <a:blip r:embed="rId6">
            <a:alphaModFix/>
          </a:blip>
          <a:srcRect t="7143" b="7815"/>
          <a:stretch/>
        </p:blipFill>
        <p:spPr>
          <a:xfrm>
            <a:off x="6250875" y="243200"/>
            <a:ext cx="1435900" cy="1616106"/>
          </a:xfrm>
          <a:prstGeom prst="rect">
            <a:avLst/>
          </a:prstGeom>
          <a:noFill/>
          <a:ln w="76200" cap="flat" cmpd="sng">
            <a:solidFill>
              <a:srgbClr val="6AA84F"/>
            </a:solidFill>
            <a:prstDash val="solid"/>
            <a:round/>
            <a:headEnd type="none" w="sm" len="sm"/>
            <a:tailEnd type="none" w="sm" len="sm"/>
          </a:ln>
        </p:spPr>
      </p:pic>
      <p:pic>
        <p:nvPicPr>
          <p:cNvPr id="159" name="Google Shape;159;p27"/>
          <p:cNvPicPr preferRelativeResize="0"/>
          <p:nvPr/>
        </p:nvPicPr>
        <p:blipFill rotWithShape="1">
          <a:blip r:embed="rId7">
            <a:alphaModFix/>
          </a:blip>
          <a:srcRect l="22013" t="16216" r="20987" b="2700"/>
          <a:stretch/>
        </p:blipFill>
        <p:spPr>
          <a:xfrm>
            <a:off x="7372625" y="2050450"/>
            <a:ext cx="1435900" cy="1907750"/>
          </a:xfrm>
          <a:prstGeom prst="rect">
            <a:avLst/>
          </a:prstGeom>
          <a:noFill/>
          <a:ln w="76200" cap="flat" cmpd="sng">
            <a:solidFill>
              <a:srgbClr val="6AA84F"/>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54" descr="100_1467"/>
          <p:cNvPicPr preferRelativeResize="0"/>
          <p:nvPr/>
        </p:nvPicPr>
        <p:blipFill rotWithShape="1">
          <a:blip r:embed="rId3">
            <a:alphaModFix/>
          </a:blip>
          <a:srcRect/>
          <a:stretch/>
        </p:blipFill>
        <p:spPr>
          <a:xfrm>
            <a:off x="0" y="0"/>
            <a:ext cx="9144001" cy="5143501"/>
          </a:xfrm>
          <a:prstGeom prst="rect">
            <a:avLst/>
          </a:prstGeom>
          <a:noFill/>
          <a:ln>
            <a:noFill/>
          </a:ln>
        </p:spPr>
      </p:pic>
      <p:sp>
        <p:nvSpPr>
          <p:cNvPr id="376" name="Google Shape;376;p54"/>
          <p:cNvSpPr txBox="1"/>
          <p:nvPr/>
        </p:nvSpPr>
        <p:spPr>
          <a:xfrm>
            <a:off x="4434625" y="571500"/>
            <a:ext cx="40059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6000">
                <a:solidFill>
                  <a:srgbClr val="92D050"/>
                </a:solidFill>
                <a:latin typeface="Luckiest Guy"/>
                <a:ea typeface="Luckiest Guy"/>
                <a:cs typeface="Luckiest Guy"/>
                <a:sym typeface="Luckiest Guy"/>
              </a:rPr>
              <a:t>Goodbye!</a:t>
            </a:r>
            <a:endParaRPr>
              <a:latin typeface="Luckiest Guy"/>
              <a:ea typeface="Luckiest Guy"/>
              <a:cs typeface="Luckiest Guy"/>
              <a:sym typeface="Luckiest Guy"/>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0"/>
        <p:cNvGrpSpPr/>
        <p:nvPr/>
      </p:nvGrpSpPr>
      <p:grpSpPr>
        <a:xfrm>
          <a:off x="0" y="0"/>
          <a:ext cx="0" cy="0"/>
          <a:chOff x="0" y="0"/>
          <a:chExt cx="0" cy="0"/>
        </a:xfrm>
      </p:grpSpPr>
      <p:sp>
        <p:nvSpPr>
          <p:cNvPr id="381" name="Google Shape;381;p55"/>
          <p:cNvSpPr txBox="1"/>
          <p:nvPr/>
        </p:nvSpPr>
        <p:spPr>
          <a:xfrm>
            <a:off x="838200" y="4000500"/>
            <a:ext cx="7696200" cy="117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700" b="1">
              <a:solidFill>
                <a:srgbClr val="4A1A10"/>
              </a:solidFill>
              <a:latin typeface="Arial"/>
              <a:ea typeface="Arial"/>
              <a:cs typeface="Arial"/>
              <a:sym typeface="Arial"/>
            </a:endParaRPr>
          </a:p>
          <a:p>
            <a:pPr marL="0" marR="0" lvl="0" indent="0" algn="ctr" rtl="0">
              <a:spcBef>
                <a:spcPts val="2000"/>
              </a:spcBef>
              <a:spcAft>
                <a:spcPts val="0"/>
              </a:spcAft>
              <a:buNone/>
            </a:pPr>
            <a:r>
              <a:rPr lang="en" sz="2700" b="1">
                <a:solidFill>
                  <a:srgbClr val="4A1A10"/>
                </a:solidFill>
                <a:latin typeface="Arial"/>
                <a:ea typeface="Arial"/>
                <a:cs typeface="Arial"/>
                <a:sym typeface="Arial"/>
              </a:rPr>
              <a:t>exploringnewhorizons.org</a:t>
            </a:r>
            <a:endParaRPr sz="100"/>
          </a:p>
        </p:txBody>
      </p:sp>
      <p:pic>
        <p:nvPicPr>
          <p:cNvPr id="382" name="Google Shape;382;p55" descr="C:\Users\Program Coodinator\Desktop\ENH Main Full Color_1.jpg"/>
          <p:cNvPicPr preferRelativeResize="0"/>
          <p:nvPr/>
        </p:nvPicPr>
        <p:blipFill rotWithShape="1">
          <a:blip r:embed="rId3">
            <a:alphaModFix/>
          </a:blip>
          <a:srcRect/>
          <a:stretch/>
        </p:blipFill>
        <p:spPr>
          <a:xfrm>
            <a:off x="2805950" y="259700"/>
            <a:ext cx="3532100" cy="4213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6267"/>
        </a:solidFill>
        <a:effectLst/>
      </p:bgPr>
    </p:bg>
    <p:spTree>
      <p:nvGrpSpPr>
        <p:cNvPr id="1" name="Shape 163"/>
        <p:cNvGrpSpPr/>
        <p:nvPr/>
      </p:nvGrpSpPr>
      <p:grpSpPr>
        <a:xfrm>
          <a:off x="0" y="0"/>
          <a:ext cx="0" cy="0"/>
          <a:chOff x="0" y="0"/>
          <a:chExt cx="0" cy="0"/>
        </a:xfrm>
      </p:grpSpPr>
      <p:sp>
        <p:nvSpPr>
          <p:cNvPr id="164" name="Google Shape;164;p28"/>
          <p:cNvSpPr txBox="1"/>
          <p:nvPr/>
        </p:nvSpPr>
        <p:spPr>
          <a:xfrm>
            <a:off x="243275" y="625600"/>
            <a:ext cx="48306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5400">
                <a:solidFill>
                  <a:srgbClr val="FFC000"/>
                </a:solidFill>
                <a:latin typeface="Luckiest Guy"/>
                <a:ea typeface="Luckiest Guy"/>
                <a:cs typeface="Luckiest Guy"/>
                <a:sym typeface="Luckiest Guy"/>
              </a:rPr>
              <a:t>Where are we going?</a:t>
            </a:r>
            <a:endParaRPr sz="5400">
              <a:solidFill>
                <a:srgbClr val="FFFF00"/>
              </a:solidFill>
              <a:latin typeface="Arial"/>
              <a:ea typeface="Arial"/>
              <a:cs typeface="Arial"/>
              <a:sym typeface="Arial"/>
            </a:endParaRPr>
          </a:p>
        </p:txBody>
      </p:sp>
      <p:pic>
        <p:nvPicPr>
          <p:cNvPr id="165" name="Google Shape;165;p28"/>
          <p:cNvPicPr preferRelativeResize="0"/>
          <p:nvPr/>
        </p:nvPicPr>
        <p:blipFill rotWithShape="1">
          <a:blip r:embed="rId3">
            <a:alphaModFix/>
          </a:blip>
          <a:srcRect l="49908" t="14708" r="15020" b="12186"/>
          <a:stretch/>
        </p:blipFill>
        <p:spPr>
          <a:xfrm>
            <a:off x="5322475" y="0"/>
            <a:ext cx="3821522" cy="5143500"/>
          </a:xfrm>
          <a:prstGeom prst="rect">
            <a:avLst/>
          </a:prstGeom>
          <a:noFill/>
          <a:ln>
            <a:noFill/>
          </a:ln>
        </p:spPr>
      </p:pic>
      <p:sp>
        <p:nvSpPr>
          <p:cNvPr id="166" name="Google Shape;166;p28"/>
          <p:cNvSpPr txBox="1"/>
          <p:nvPr/>
        </p:nvSpPr>
        <p:spPr>
          <a:xfrm>
            <a:off x="443075" y="2779725"/>
            <a:ext cx="4431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F1C232"/>
                </a:solidFill>
                <a:latin typeface="Montserrat"/>
                <a:ea typeface="Montserrat"/>
                <a:cs typeface="Montserrat"/>
                <a:sym typeface="Montserrat"/>
              </a:rPr>
              <a:t>Redwood Glen, Scotts Valley ★</a:t>
            </a:r>
            <a:endParaRPr sz="2000" b="1">
              <a:solidFill>
                <a:srgbClr val="F1C232"/>
              </a:solidFill>
              <a:latin typeface="Montserrat"/>
              <a:ea typeface="Montserrat"/>
              <a:cs typeface="Montserrat"/>
              <a:sym typeface="Montserrat"/>
            </a:endParaRPr>
          </a:p>
          <a:p>
            <a:pPr marL="0" lvl="0" indent="0" algn="l" rtl="0">
              <a:spcBef>
                <a:spcPts val="0"/>
              </a:spcBef>
              <a:spcAft>
                <a:spcPts val="0"/>
              </a:spcAft>
              <a:buNone/>
            </a:pPr>
            <a:endParaRPr sz="2000">
              <a:solidFill>
                <a:srgbClr val="F1C232"/>
              </a:solidFill>
              <a:latin typeface="Montserrat"/>
              <a:ea typeface="Montserrat"/>
              <a:cs typeface="Montserrat"/>
              <a:sym typeface="Montserrat"/>
            </a:endParaRPr>
          </a:p>
        </p:txBody>
      </p:sp>
      <p:sp>
        <p:nvSpPr>
          <p:cNvPr id="167" name="Google Shape;167;p28"/>
          <p:cNvSpPr/>
          <p:nvPr/>
        </p:nvSpPr>
        <p:spPr>
          <a:xfrm>
            <a:off x="5670000" y="4344175"/>
            <a:ext cx="1072200" cy="364800"/>
          </a:xfrm>
          <a:prstGeom prst="chevron">
            <a:avLst>
              <a:gd name="adj"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28"/>
          <p:cNvPicPr preferRelativeResize="0"/>
          <p:nvPr/>
        </p:nvPicPr>
        <p:blipFill>
          <a:blip r:embed="rId4">
            <a:alphaModFix/>
          </a:blip>
          <a:stretch>
            <a:fillRect/>
          </a:stretch>
        </p:blipFill>
        <p:spPr>
          <a:xfrm>
            <a:off x="-2650" y="2693375"/>
            <a:ext cx="5322476" cy="2450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E1F00"/>
        </a:solidFill>
        <a:effectLst/>
      </p:bgPr>
    </p:bg>
    <p:spTree>
      <p:nvGrpSpPr>
        <p:cNvPr id="1" name="Shape 172"/>
        <p:cNvGrpSpPr/>
        <p:nvPr/>
      </p:nvGrpSpPr>
      <p:grpSpPr>
        <a:xfrm>
          <a:off x="0" y="0"/>
          <a:ext cx="0" cy="0"/>
          <a:chOff x="0" y="0"/>
          <a:chExt cx="0" cy="0"/>
        </a:xfrm>
      </p:grpSpPr>
      <p:pic>
        <p:nvPicPr>
          <p:cNvPr id="173" name="Google Shape;173;p29" descr="redwoods.jpg                                                   000AC276Macintosh HD                   C75E7A10:"/>
          <p:cNvPicPr preferRelativeResize="0"/>
          <p:nvPr/>
        </p:nvPicPr>
        <p:blipFill rotWithShape="1">
          <a:blip r:embed="rId3">
            <a:alphaModFix/>
          </a:blip>
          <a:srcRect/>
          <a:stretch/>
        </p:blipFill>
        <p:spPr>
          <a:xfrm>
            <a:off x="5235975" y="51950"/>
            <a:ext cx="3908026" cy="5039599"/>
          </a:xfrm>
          <a:prstGeom prst="rect">
            <a:avLst/>
          </a:prstGeom>
          <a:noFill/>
          <a:ln>
            <a:noFill/>
          </a:ln>
        </p:spPr>
      </p:pic>
      <p:sp>
        <p:nvSpPr>
          <p:cNvPr id="174" name="Google Shape;174;p29"/>
          <p:cNvSpPr txBox="1"/>
          <p:nvPr/>
        </p:nvSpPr>
        <p:spPr>
          <a:xfrm>
            <a:off x="-184725" y="207800"/>
            <a:ext cx="54207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4800">
                <a:solidFill>
                  <a:srgbClr val="92D050"/>
                </a:solidFill>
                <a:latin typeface="Montserrat"/>
                <a:ea typeface="Montserrat"/>
                <a:cs typeface="Montserrat"/>
                <a:sym typeface="Montserrat"/>
              </a:rPr>
              <a:t>The Redwood Forest</a:t>
            </a:r>
            <a:endParaRPr>
              <a:latin typeface="Montserrat"/>
              <a:ea typeface="Montserrat"/>
              <a:cs typeface="Montserrat"/>
              <a:sym typeface="Montserrat"/>
            </a:endParaRPr>
          </a:p>
        </p:txBody>
      </p:sp>
      <p:pic>
        <p:nvPicPr>
          <p:cNvPr id="175" name="Google Shape;175;p29"/>
          <p:cNvPicPr preferRelativeResize="0"/>
          <p:nvPr/>
        </p:nvPicPr>
        <p:blipFill>
          <a:blip r:embed="rId4">
            <a:alphaModFix/>
          </a:blip>
          <a:stretch>
            <a:fillRect/>
          </a:stretch>
        </p:blipFill>
        <p:spPr>
          <a:xfrm>
            <a:off x="311702" y="1934575"/>
            <a:ext cx="4658602" cy="28279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0" descr=" beach.jpg                                                      000AC276Macintosh HD                   C75E7A10:"/>
          <p:cNvPicPr preferRelativeResize="0"/>
          <p:nvPr/>
        </p:nvPicPr>
        <p:blipFill rotWithShape="1">
          <a:blip r:embed="rId3">
            <a:alphaModFix/>
          </a:blip>
          <a:srcRect/>
          <a:stretch/>
        </p:blipFill>
        <p:spPr>
          <a:xfrm>
            <a:off x="0" y="0"/>
            <a:ext cx="9144001" cy="5143500"/>
          </a:xfrm>
          <a:prstGeom prst="rect">
            <a:avLst/>
          </a:prstGeom>
          <a:noFill/>
          <a:ln>
            <a:noFill/>
          </a:ln>
        </p:spPr>
      </p:pic>
      <p:sp>
        <p:nvSpPr>
          <p:cNvPr id="181" name="Google Shape;181;p30"/>
          <p:cNvSpPr txBox="1"/>
          <p:nvPr/>
        </p:nvSpPr>
        <p:spPr>
          <a:xfrm>
            <a:off x="692725" y="400050"/>
            <a:ext cx="6165300" cy="1200600"/>
          </a:xfrm>
          <a:prstGeom prst="rect">
            <a:avLst/>
          </a:prstGeom>
          <a:noFill/>
          <a:ln>
            <a:noFill/>
          </a:ln>
          <a:effectLst>
            <a:outerShdw blurRad="50800" dist="50800" dir="6480000" sx="1000" sy="1000" algn="ctr" rotWithShape="0">
              <a:schemeClr val="dk1"/>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 sz="7200" b="1">
                <a:solidFill>
                  <a:srgbClr val="0070C0"/>
                </a:solidFill>
                <a:latin typeface="Pacifico"/>
                <a:ea typeface="Pacifico"/>
                <a:cs typeface="Pacifico"/>
                <a:sym typeface="Pacifico"/>
              </a:rPr>
              <a:t>Pacific Coast!</a:t>
            </a:r>
            <a:endParaRPr>
              <a:latin typeface="Pacifico"/>
              <a:ea typeface="Pacifico"/>
              <a:cs typeface="Pacifico"/>
              <a:sym typeface="Pacific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5"/>
        <p:cNvGrpSpPr/>
        <p:nvPr/>
      </p:nvGrpSpPr>
      <p:grpSpPr>
        <a:xfrm>
          <a:off x="0" y="0"/>
          <a:ext cx="0" cy="0"/>
          <a:chOff x="0" y="0"/>
          <a:chExt cx="0" cy="0"/>
        </a:xfrm>
      </p:grpSpPr>
      <p:pic>
        <p:nvPicPr>
          <p:cNvPr id="186" name="Google Shape;186;p3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87" name="Google Shape;187;p31"/>
          <p:cNvSpPr/>
          <p:nvPr/>
        </p:nvSpPr>
        <p:spPr>
          <a:xfrm>
            <a:off x="-146650" y="3723173"/>
            <a:ext cx="9169500" cy="823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a:solidFill>
                  <a:srgbClr val="FFC000"/>
                </a:solidFill>
                <a:latin typeface="Montserrat"/>
                <a:ea typeface="Montserrat"/>
                <a:cs typeface="Montserrat"/>
                <a:sym typeface="Montserrat"/>
              </a:rPr>
              <a:t>Naturalists, Health Care Supervisor, Principal and Classroom Teachers!</a:t>
            </a:r>
            <a:endParaRPr sz="2400">
              <a:latin typeface="Montserrat"/>
              <a:ea typeface="Montserrat"/>
              <a:cs typeface="Montserrat"/>
              <a:sym typeface="Montserrat"/>
            </a:endParaRPr>
          </a:p>
        </p:txBody>
      </p:sp>
      <p:sp>
        <p:nvSpPr>
          <p:cNvPr id="188" name="Google Shape;188;p31"/>
          <p:cNvSpPr/>
          <p:nvPr/>
        </p:nvSpPr>
        <p:spPr>
          <a:xfrm>
            <a:off x="542825" y="50450"/>
            <a:ext cx="4029300" cy="692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5900" b="1">
                <a:solidFill>
                  <a:srgbClr val="FFC000"/>
                </a:solidFill>
                <a:latin typeface="Luckiest Guy"/>
                <a:ea typeface="Luckiest Guy"/>
                <a:cs typeface="Luckiest Guy"/>
                <a:sym typeface="Luckiest Guy"/>
              </a:rPr>
              <a:t>WELCOME</a:t>
            </a:r>
            <a:r>
              <a:rPr lang="en" sz="5400" b="1">
                <a:solidFill>
                  <a:srgbClr val="FFC000"/>
                </a:solidFill>
                <a:latin typeface="Luckiest Guy"/>
                <a:ea typeface="Luckiest Guy"/>
                <a:cs typeface="Luckiest Guy"/>
                <a:sym typeface="Luckiest Guy"/>
              </a:rPr>
              <a:t>!</a:t>
            </a:r>
            <a:endParaRPr>
              <a:latin typeface="Luckiest Guy"/>
              <a:ea typeface="Luckiest Guy"/>
              <a:cs typeface="Luckiest Guy"/>
              <a:sym typeface="Luckiest Guy"/>
            </a:endParaRPr>
          </a:p>
        </p:txBody>
      </p:sp>
      <p:sp>
        <p:nvSpPr>
          <p:cNvPr id="189" name="Google Shape;189;p31"/>
          <p:cNvSpPr/>
          <p:nvPr/>
        </p:nvSpPr>
        <p:spPr>
          <a:xfrm>
            <a:off x="1513650" y="4546675"/>
            <a:ext cx="6116700" cy="43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a:solidFill>
                  <a:srgbClr val="FFC000"/>
                </a:solidFill>
                <a:latin typeface="Montserrat"/>
                <a:ea typeface="Montserrat"/>
                <a:cs typeface="Montserrat"/>
                <a:sym typeface="Montserrat"/>
              </a:rPr>
              <a:t>We’re all here to help, just ask!</a:t>
            </a:r>
            <a:endParaRPr sz="2400">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E1F00"/>
        </a:solidFill>
        <a:effectLst/>
      </p:bgPr>
    </p:bg>
    <p:spTree>
      <p:nvGrpSpPr>
        <p:cNvPr id="1" name="Shape 193"/>
        <p:cNvGrpSpPr/>
        <p:nvPr/>
      </p:nvGrpSpPr>
      <p:grpSpPr>
        <a:xfrm>
          <a:off x="0" y="0"/>
          <a:ext cx="0" cy="0"/>
          <a:chOff x="0" y="0"/>
          <a:chExt cx="0" cy="0"/>
        </a:xfrm>
      </p:grpSpPr>
      <p:pic>
        <p:nvPicPr>
          <p:cNvPr id="194" name="Google Shape;194;p32" descr="DSC_0075.JPG"/>
          <p:cNvPicPr preferRelativeResize="0"/>
          <p:nvPr/>
        </p:nvPicPr>
        <p:blipFill rotWithShape="1">
          <a:blip r:embed="rId3">
            <a:alphaModFix/>
          </a:blip>
          <a:srcRect/>
          <a:stretch/>
        </p:blipFill>
        <p:spPr>
          <a:xfrm>
            <a:off x="290925" y="1216100"/>
            <a:ext cx="4364025" cy="3510350"/>
          </a:xfrm>
          <a:prstGeom prst="rect">
            <a:avLst/>
          </a:prstGeom>
          <a:noFill/>
          <a:ln>
            <a:noFill/>
          </a:ln>
        </p:spPr>
      </p:pic>
      <p:sp>
        <p:nvSpPr>
          <p:cNvPr id="195" name="Google Shape;195;p32"/>
          <p:cNvSpPr txBox="1"/>
          <p:nvPr/>
        </p:nvSpPr>
        <p:spPr>
          <a:xfrm>
            <a:off x="131700" y="277100"/>
            <a:ext cx="8880600" cy="93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3500">
                <a:solidFill>
                  <a:srgbClr val="92D050"/>
                </a:solidFill>
                <a:latin typeface="Montserrat"/>
                <a:ea typeface="Montserrat"/>
                <a:cs typeface="Montserrat"/>
                <a:sym typeface="Montserrat"/>
              </a:rPr>
              <a:t>Bring a </a:t>
            </a:r>
            <a:r>
              <a:rPr lang="en" sz="5500">
                <a:solidFill>
                  <a:srgbClr val="92D050"/>
                </a:solidFill>
                <a:latin typeface="Montserrat"/>
                <a:ea typeface="Montserrat"/>
                <a:cs typeface="Montserrat"/>
                <a:sym typeface="Montserrat"/>
              </a:rPr>
              <a:t>LUNCH </a:t>
            </a:r>
            <a:r>
              <a:rPr lang="en" sz="3500">
                <a:solidFill>
                  <a:srgbClr val="92D050"/>
                </a:solidFill>
                <a:latin typeface="Montserrat"/>
                <a:ea typeface="Montserrat"/>
                <a:cs typeface="Montserrat"/>
                <a:sym typeface="Montserrat"/>
              </a:rPr>
              <a:t>for the first day…</a:t>
            </a:r>
            <a:endParaRPr sz="900">
              <a:latin typeface="Montserrat"/>
              <a:ea typeface="Montserrat"/>
              <a:cs typeface="Montserrat"/>
              <a:sym typeface="Montserrat"/>
            </a:endParaRPr>
          </a:p>
        </p:txBody>
      </p:sp>
      <p:sp>
        <p:nvSpPr>
          <p:cNvPr id="196" name="Google Shape;196;p32"/>
          <p:cNvSpPr txBox="1"/>
          <p:nvPr/>
        </p:nvSpPr>
        <p:spPr>
          <a:xfrm>
            <a:off x="6996600" y="1971452"/>
            <a:ext cx="20157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92D050"/>
              </a:buClr>
              <a:buSzPts val="4000"/>
              <a:buFont typeface="Noto Sans Symbols"/>
              <a:buNone/>
            </a:pPr>
            <a:r>
              <a:rPr lang="en" sz="2400">
                <a:solidFill>
                  <a:srgbClr val="92D050"/>
                </a:solidFill>
                <a:latin typeface="Montserrat"/>
                <a:ea typeface="Montserrat"/>
                <a:cs typeface="Montserrat"/>
                <a:sym typeface="Montserrat"/>
              </a:rPr>
              <a:t>Remember to pack a water bottle!</a:t>
            </a:r>
            <a:endParaRPr sz="100">
              <a:latin typeface="Montserrat"/>
              <a:ea typeface="Montserrat"/>
              <a:cs typeface="Montserrat"/>
              <a:sym typeface="Montserrat"/>
            </a:endParaRPr>
          </a:p>
        </p:txBody>
      </p:sp>
      <p:pic>
        <p:nvPicPr>
          <p:cNvPr id="197" name="Google Shape;197;p32" descr="https://lh5.googleusercontent.com/-kX-cCRBCsiY/UG-VhYyY7WI/AAAAAAAAB5A/8gjMVu6UQ-E/s452/nalgene-bisphenol-a-plastic%255B1%255D.jpg"/>
          <p:cNvPicPr preferRelativeResize="0"/>
          <p:nvPr/>
        </p:nvPicPr>
        <p:blipFill rotWithShape="1">
          <a:blip r:embed="rId4">
            <a:alphaModFix/>
          </a:blip>
          <a:srcRect/>
          <a:stretch/>
        </p:blipFill>
        <p:spPr>
          <a:xfrm>
            <a:off x="4980900" y="1617875"/>
            <a:ext cx="2015700" cy="2403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201"/>
        <p:cNvGrpSpPr/>
        <p:nvPr/>
      </p:nvGrpSpPr>
      <p:grpSpPr>
        <a:xfrm>
          <a:off x="0" y="0"/>
          <a:ext cx="0" cy="0"/>
          <a:chOff x="0" y="0"/>
          <a:chExt cx="0" cy="0"/>
        </a:xfrm>
      </p:grpSpPr>
      <p:sp>
        <p:nvSpPr>
          <p:cNvPr id="202" name="Google Shape;202;p33"/>
          <p:cNvSpPr txBox="1"/>
          <p:nvPr/>
        </p:nvSpPr>
        <p:spPr>
          <a:xfrm>
            <a:off x="0" y="0"/>
            <a:ext cx="9005400" cy="181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5600">
                <a:solidFill>
                  <a:srgbClr val="016267"/>
                </a:solidFill>
                <a:latin typeface="Montserrat"/>
                <a:ea typeface="Montserrat"/>
                <a:cs typeface="Montserrat"/>
                <a:sym typeface="Montserrat"/>
              </a:rPr>
              <a:t>Health Care Supervisor &amp;</a:t>
            </a:r>
            <a:r>
              <a:rPr lang="en" sz="1000">
                <a:latin typeface="Montserrat"/>
                <a:ea typeface="Montserrat"/>
                <a:cs typeface="Montserrat"/>
                <a:sym typeface="Montserrat"/>
              </a:rPr>
              <a:t>  </a:t>
            </a:r>
            <a:r>
              <a:rPr lang="en" sz="5600">
                <a:solidFill>
                  <a:srgbClr val="016267"/>
                </a:solidFill>
                <a:latin typeface="Montserrat"/>
                <a:ea typeface="Montserrat"/>
                <a:cs typeface="Montserrat"/>
                <a:sym typeface="Montserrat"/>
              </a:rPr>
              <a:t>Health Habitat</a:t>
            </a:r>
            <a:endParaRPr sz="1000">
              <a:latin typeface="Montserrat"/>
              <a:ea typeface="Montserrat"/>
              <a:cs typeface="Montserrat"/>
              <a:sym typeface="Montserrat"/>
            </a:endParaRPr>
          </a:p>
        </p:txBody>
      </p:sp>
      <p:sp>
        <p:nvSpPr>
          <p:cNvPr id="203" name="Google Shape;203;p33"/>
          <p:cNvSpPr txBox="1"/>
          <p:nvPr/>
        </p:nvSpPr>
        <p:spPr>
          <a:xfrm>
            <a:off x="177475" y="2366650"/>
            <a:ext cx="5091600" cy="2462700"/>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rgbClr val="016267"/>
              </a:buClr>
              <a:buSzPts val="2400"/>
              <a:buFont typeface="Montserrat"/>
              <a:buChar char="•"/>
            </a:pPr>
            <a:r>
              <a:rPr lang="en" sz="2400">
                <a:solidFill>
                  <a:srgbClr val="016267"/>
                </a:solidFill>
                <a:latin typeface="Montserrat"/>
                <a:ea typeface="Montserrat"/>
                <a:cs typeface="Montserrat"/>
                <a:sym typeface="Montserrat"/>
              </a:rPr>
              <a:t>All medications are kept in our</a:t>
            </a:r>
            <a:br>
              <a:rPr lang="en" sz="2400">
                <a:solidFill>
                  <a:srgbClr val="016267"/>
                </a:solidFill>
                <a:latin typeface="Montserrat"/>
                <a:ea typeface="Montserrat"/>
                <a:cs typeface="Montserrat"/>
                <a:sym typeface="Montserrat"/>
              </a:rPr>
            </a:br>
            <a:r>
              <a:rPr lang="en" sz="2400">
                <a:solidFill>
                  <a:srgbClr val="016267"/>
                </a:solidFill>
                <a:latin typeface="Montserrat"/>
                <a:ea typeface="Montserrat"/>
                <a:cs typeface="Montserrat"/>
                <a:sym typeface="Montserrat"/>
              </a:rPr>
              <a:t>  health habitat</a:t>
            </a:r>
            <a:endParaRPr>
              <a:latin typeface="Montserrat"/>
              <a:ea typeface="Montserrat"/>
              <a:cs typeface="Montserrat"/>
              <a:sym typeface="Montserrat"/>
            </a:endParaRPr>
          </a:p>
          <a:p>
            <a:pPr marL="0" marR="0" lvl="0" indent="-152400" algn="l" rtl="0">
              <a:spcBef>
                <a:spcPts val="600"/>
              </a:spcBef>
              <a:spcAft>
                <a:spcPts val="0"/>
              </a:spcAft>
              <a:buClr>
                <a:srgbClr val="016267"/>
              </a:buClr>
              <a:buSzPts val="2400"/>
              <a:buFont typeface="Montserrat"/>
              <a:buChar char="•"/>
            </a:pPr>
            <a:r>
              <a:rPr lang="en" sz="2400">
                <a:solidFill>
                  <a:srgbClr val="016267"/>
                </a:solidFill>
                <a:latin typeface="Montserrat"/>
                <a:ea typeface="Montserrat"/>
                <a:cs typeface="Montserrat"/>
                <a:sym typeface="Montserrat"/>
              </a:rPr>
              <a:t>Keep your </a:t>
            </a:r>
            <a:r>
              <a:rPr lang="en" sz="2400">
                <a:solidFill>
                  <a:srgbClr val="C00000"/>
                </a:solidFill>
                <a:latin typeface="Montserrat"/>
                <a:ea typeface="Montserrat"/>
                <a:cs typeface="Montserrat"/>
                <a:sym typeface="Montserrat"/>
              </a:rPr>
              <a:t>Inhaler</a:t>
            </a:r>
            <a:r>
              <a:rPr lang="en" sz="2400">
                <a:solidFill>
                  <a:srgbClr val="016267"/>
                </a:solidFill>
                <a:latin typeface="Montserrat"/>
                <a:ea typeface="Montserrat"/>
                <a:cs typeface="Montserrat"/>
                <a:sym typeface="Montserrat"/>
              </a:rPr>
              <a:t> &amp; </a:t>
            </a:r>
            <a:r>
              <a:rPr lang="en" sz="2400">
                <a:solidFill>
                  <a:srgbClr val="C00000"/>
                </a:solidFill>
                <a:latin typeface="Montserrat"/>
                <a:ea typeface="Montserrat"/>
                <a:cs typeface="Montserrat"/>
                <a:sym typeface="Montserrat"/>
              </a:rPr>
              <a:t>EpiPen</a:t>
            </a:r>
            <a:r>
              <a:rPr lang="en" sz="2400">
                <a:solidFill>
                  <a:srgbClr val="016267"/>
                </a:solidFill>
                <a:latin typeface="Montserrat"/>
                <a:ea typeface="Montserrat"/>
                <a:cs typeface="Montserrat"/>
                <a:sym typeface="Montserrat"/>
              </a:rPr>
              <a:t> </a:t>
            </a:r>
            <a:br>
              <a:rPr lang="en" sz="2400">
                <a:solidFill>
                  <a:srgbClr val="016267"/>
                </a:solidFill>
                <a:latin typeface="Montserrat"/>
                <a:ea typeface="Montserrat"/>
                <a:cs typeface="Montserrat"/>
                <a:sym typeface="Montserrat"/>
              </a:rPr>
            </a:br>
            <a:r>
              <a:rPr lang="en" sz="2400">
                <a:solidFill>
                  <a:srgbClr val="016267"/>
                </a:solidFill>
                <a:latin typeface="Montserrat"/>
                <a:ea typeface="Montserrat"/>
                <a:cs typeface="Montserrat"/>
                <a:sym typeface="Montserrat"/>
              </a:rPr>
              <a:t>  with you AT ALL TIMES</a:t>
            </a:r>
            <a:endParaRPr sz="2400">
              <a:solidFill>
                <a:srgbClr val="016267"/>
              </a:solidFill>
              <a:latin typeface="Montserrat"/>
              <a:ea typeface="Montserrat"/>
              <a:cs typeface="Montserrat"/>
              <a:sym typeface="Montserrat"/>
            </a:endParaRPr>
          </a:p>
          <a:p>
            <a:pPr marL="0" marR="0" lvl="0" indent="-152400" algn="l" rtl="0">
              <a:spcBef>
                <a:spcPts val="600"/>
              </a:spcBef>
              <a:spcAft>
                <a:spcPts val="0"/>
              </a:spcAft>
              <a:buClr>
                <a:srgbClr val="016267"/>
              </a:buClr>
              <a:buSzPts val="2400"/>
              <a:buFont typeface="Montserrat"/>
              <a:buChar char="•"/>
            </a:pPr>
            <a:r>
              <a:rPr lang="en" sz="2400">
                <a:solidFill>
                  <a:srgbClr val="016267"/>
                </a:solidFill>
                <a:latin typeface="Montserrat"/>
                <a:ea typeface="Montserrat"/>
                <a:cs typeface="Montserrat"/>
                <a:sym typeface="Montserrat"/>
              </a:rPr>
              <a:t>No food or medicine in the cabins!</a:t>
            </a:r>
            <a:endParaRPr sz="2400">
              <a:solidFill>
                <a:srgbClr val="016267"/>
              </a:solidFill>
              <a:latin typeface="Montserrat"/>
              <a:ea typeface="Montserrat"/>
              <a:cs typeface="Montserrat"/>
              <a:sym typeface="Montserrat"/>
            </a:endParaRPr>
          </a:p>
        </p:txBody>
      </p:sp>
      <p:pic>
        <p:nvPicPr>
          <p:cNvPr id="204" name="Google Shape;204;p33"/>
          <p:cNvPicPr preferRelativeResize="0"/>
          <p:nvPr/>
        </p:nvPicPr>
        <p:blipFill>
          <a:blip r:embed="rId3">
            <a:alphaModFix/>
          </a:blip>
          <a:stretch>
            <a:fillRect/>
          </a:stretch>
        </p:blipFill>
        <p:spPr>
          <a:xfrm>
            <a:off x="5057625" y="1816200"/>
            <a:ext cx="3947776" cy="318327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3376</Words>
  <Application>Microsoft Office PowerPoint</Application>
  <PresentationFormat>On-screen Show (16:9)</PresentationFormat>
  <Paragraphs>219</Paragraphs>
  <Slides>31</Slides>
  <Notes>31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Montserrat</vt:lpstr>
      <vt:lpstr>Calibri</vt:lpstr>
      <vt:lpstr>Pacifico</vt:lpstr>
      <vt:lpstr>Luckiest Guy</vt:lpstr>
      <vt:lpstr>Arial</vt:lpstr>
      <vt:lpstr>Noto Sans Symbols</vt:lpstr>
      <vt:lpstr>Simple Light</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Daniel Beutler</cp:lastModifiedBy>
  <cp:revision>1</cp:revision>
  <dcterms:modified xsi:type="dcterms:W3CDTF">2021-09-30T01:24:21Z</dcterms:modified>
</cp:coreProperties>
</file>